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8" r:id="rId3"/>
    <p:sldId id="259" r:id="rId4"/>
    <p:sldId id="260" r:id="rId5"/>
    <p:sldId id="262" r:id="rId6"/>
    <p:sldId id="263" r:id="rId7"/>
    <p:sldId id="264" r:id="rId8"/>
    <p:sldId id="265" r:id="rId9"/>
    <p:sldId id="266" r:id="rId10"/>
    <p:sldId id="267" r:id="rId11"/>
    <p:sldId id="268" r:id="rId12"/>
    <p:sldId id="269" r:id="rId13"/>
    <p:sldId id="271" r:id="rId14"/>
    <p:sldId id="272" r:id="rId15"/>
    <p:sldId id="273" r:id="rId16"/>
    <p:sldId id="274" r:id="rId17"/>
    <p:sldId id="275" r:id="rId18"/>
    <p:sldId id="27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1pPr>
    <a:lvl2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2pPr>
    <a:lvl3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3pPr>
    <a:lvl4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4pPr>
    <a:lvl5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5pPr>
    <a:lvl6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6pPr>
    <a:lvl7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7pPr>
    <a:lvl8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8pPr>
    <a:lvl9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85" d="100"/>
          <a:sy n="85"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Plants transport/ship better, disease resistant, make food more desirable (sweeter, better colour, bigger, softer, harder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What if the desired traits aren’t present in the wild type of the organism?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Body Level One…"/>
          <p:cNvSpPr txBox="1">
            <a:spLocks noGrp="1"/>
          </p:cNvSpPr>
          <p:nvPr>
            <p:ph type="body" sz="quarter" idx="1"/>
          </p:nvPr>
        </p:nvSpPr>
        <p:spPr>
          <a:xfrm>
            <a:off x="660400" y="3416300"/>
            <a:ext cx="11684000" cy="889000"/>
          </a:xfrm>
          <a:prstGeom prst="rect">
            <a:avLst/>
          </a:prstGeom>
        </p:spPr>
        <p:txBody>
          <a:bodyPr anchor="b"/>
          <a:lstStyle>
            <a:lvl1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1pPr>
            <a:lvl2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2pPr>
            <a:lvl3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3pPr>
            <a:lvl4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4pPr>
            <a:lvl5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3" name="Image"/>
          <p:cNvSpPr>
            <a:spLocks noGrp="1"/>
          </p:cNvSpPr>
          <p:nvPr>
            <p:ph type="pic" sz="half" idx="13"/>
          </p:nvPr>
        </p:nvSpPr>
        <p:spPr>
          <a:xfrm>
            <a:off x="6300089" y="4564106"/>
            <a:ext cx="7556501" cy="5224775"/>
          </a:xfrm>
          <a:prstGeom prst="rect">
            <a:avLst/>
          </a:prstGeom>
        </p:spPr>
        <p:txBody>
          <a:bodyPr lIns="91439" tIns="45719" rIns="91439" bIns="45719" anchor="t">
            <a:noAutofit/>
          </a:bodyPr>
          <a:lstStyle/>
          <a:p>
            <a:endParaRPr/>
          </a:p>
        </p:txBody>
      </p:sp>
      <p:sp>
        <p:nvSpPr>
          <p:cNvPr id="94" name="143918632_1620x1622.jpeg"/>
          <p:cNvSpPr>
            <a:spLocks noGrp="1"/>
          </p:cNvSpPr>
          <p:nvPr>
            <p:ph type="pic" sz="half" idx="14"/>
          </p:nvPr>
        </p:nvSpPr>
        <p:spPr>
          <a:xfrm>
            <a:off x="6502400" y="-881415"/>
            <a:ext cx="6821383" cy="6827867"/>
          </a:xfrm>
          <a:prstGeom prst="rect">
            <a:avLst/>
          </a:prstGeom>
        </p:spPr>
        <p:txBody>
          <a:bodyPr lIns="91439" tIns="45719" rIns="91439" bIns="45719" anchor="t">
            <a:noAutofit/>
          </a:bodyPr>
          <a:lstStyle/>
          <a:p>
            <a:endParaRPr/>
          </a:p>
        </p:txBody>
      </p:sp>
      <p:sp>
        <p:nvSpPr>
          <p:cNvPr id="95" name="Image"/>
          <p:cNvSpPr>
            <a:spLocks noGrp="1"/>
          </p:cNvSpPr>
          <p:nvPr>
            <p:ph type="pic" idx="15"/>
          </p:nvPr>
        </p:nvSpPr>
        <p:spPr>
          <a:xfrm>
            <a:off x="-2540000" y="-114300"/>
            <a:ext cx="9182100" cy="9969500"/>
          </a:xfrm>
          <a:prstGeom prst="rect">
            <a:avLst/>
          </a:prstGeom>
        </p:spPr>
        <p:txBody>
          <a:bodyPr lIns="91439" tIns="45719" rIns="91439" bIns="45719" anchor="t">
            <a:no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3" name="–Johnny Appleseed"/>
          <p:cNvSpPr txBox="1">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SzTx/>
              <a:buNone/>
              <a:defRPr sz="2400" cap="all" spc="384">
                <a:solidFill>
                  <a:schemeClr val="accent2">
                    <a:satOff val="44164"/>
                    <a:lumOff val="14231"/>
                  </a:schemeClr>
                </a:solidFill>
              </a:defRPr>
            </a:lvl1pPr>
          </a:lstStyle>
          <a:p>
            <a:r>
              <a:t>–Johnny Appleseed</a:t>
            </a:r>
          </a:p>
        </p:txBody>
      </p:sp>
      <p:sp>
        <p:nvSpPr>
          <p:cNvPr id="104" name="“Type a quote here.”"/>
          <p:cNvSpPr txBox="1">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SzTx/>
              <a:buNone/>
            </a:lvl1pPr>
          </a:lstStyle>
          <a:p>
            <a:r>
              <a:t>“Type a quote here.” </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Johnny Appleseed"/>
          <p:cNvSpPr txBox="1">
            <a:spLocks noGrp="1"/>
          </p:cNvSpPr>
          <p:nvPr>
            <p:ph type="body" sz="quarter" idx="13"/>
          </p:nvPr>
        </p:nvSpPr>
        <p:spPr>
          <a:xfrm>
            <a:off x="1270000" y="2959100"/>
            <a:ext cx="10464800" cy="520700"/>
          </a:xfrm>
          <a:prstGeom prst="rect">
            <a:avLst/>
          </a:prstGeom>
        </p:spPr>
        <p:txBody>
          <a:bodyPr anchor="t">
            <a:spAutoFit/>
          </a:bodyPr>
          <a:lstStyle>
            <a:lvl1pPr marL="0" indent="0" algn="ctr">
              <a:spcBef>
                <a:spcPts val="0"/>
              </a:spcBef>
              <a:buSzTx/>
              <a:buNone/>
              <a:defRPr sz="2400" cap="all" spc="384">
                <a:solidFill>
                  <a:schemeClr val="accent2">
                    <a:satOff val="44164"/>
                    <a:lumOff val="14231"/>
                  </a:schemeClr>
                </a:solidFill>
              </a:defRPr>
            </a:lvl1pPr>
          </a:lstStyle>
          <a:p>
            <a:r>
              <a:t>–Johnny Appleseed</a:t>
            </a:r>
          </a:p>
        </p:txBody>
      </p:sp>
      <p:sp>
        <p:nvSpPr>
          <p:cNvPr id="113" name="“Type a quote here.”"/>
          <p:cNvSpPr txBox="1">
            <a:spLocks noGrp="1"/>
          </p:cNvSpPr>
          <p:nvPr>
            <p:ph type="body" sz="quarter" idx="14"/>
          </p:nvPr>
        </p:nvSpPr>
        <p:spPr>
          <a:xfrm>
            <a:off x="1270000" y="1346200"/>
            <a:ext cx="10464800" cy="723900"/>
          </a:xfrm>
          <a:prstGeom prst="rect">
            <a:avLst/>
          </a:prstGeom>
        </p:spPr>
        <p:txBody>
          <a:bodyPr>
            <a:spAutoFit/>
          </a:bodyPr>
          <a:lstStyle>
            <a:lvl1pPr marL="0" indent="0" algn="ctr">
              <a:spcBef>
                <a:spcPts val="0"/>
              </a:spcBef>
              <a:buSzTx/>
              <a:buNone/>
            </a:lvl1pPr>
          </a:lstStyle>
          <a:p>
            <a:r>
              <a:t>“Type a quote here.” </a:t>
            </a:r>
          </a:p>
        </p:txBody>
      </p:sp>
      <p:sp>
        <p:nvSpPr>
          <p:cNvPr id="114" name="Image"/>
          <p:cNvSpPr>
            <a:spLocks noGrp="1"/>
          </p:cNvSpPr>
          <p:nvPr>
            <p:ph type="pic" idx="15"/>
          </p:nvPr>
        </p:nvSpPr>
        <p:spPr>
          <a:xfrm>
            <a:off x="0" y="3570816"/>
            <a:ext cx="13128426" cy="7150101"/>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2" name="Image"/>
          <p:cNvSpPr>
            <a:spLocks noGrp="1"/>
          </p:cNvSpPr>
          <p:nvPr>
            <p:ph type="pic" idx="13"/>
          </p:nvPr>
        </p:nvSpPr>
        <p:spPr>
          <a:xfrm>
            <a:off x="-594281" y="-25301"/>
            <a:ext cx="14181306" cy="9805360"/>
          </a:xfrm>
          <a:prstGeom prst="rect">
            <a:avLst/>
          </a:prstGeom>
        </p:spPr>
        <p:txBody>
          <a:bodyPr lIns="91439" tIns="45719" rIns="91439" bIns="45719" anchor="t">
            <a:noAutofit/>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594281" y="-25301"/>
            <a:ext cx="14181306" cy="980536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22" name="Body Level One…"/>
          <p:cNvSpPr txBox="1">
            <a:spLocks noGrp="1"/>
          </p:cNvSpPr>
          <p:nvPr>
            <p:ph type="body" sz="quarter" idx="1"/>
          </p:nvPr>
        </p:nvSpPr>
        <p:spPr>
          <a:xfrm>
            <a:off x="660400" y="508000"/>
            <a:ext cx="11684000" cy="508000"/>
          </a:xfrm>
          <a:prstGeom prst="rect">
            <a:avLst/>
          </a:prstGeom>
        </p:spPr>
        <p:txBody>
          <a:bodyPr/>
          <a:lstStyle>
            <a:lvl1pPr marL="0" indent="0">
              <a:spcBef>
                <a:spcPts val="0"/>
              </a:spcBef>
              <a:buSzTx/>
              <a:buNone/>
              <a:defRPr sz="2400" cap="all" spc="384">
                <a:latin typeface="Avenir Book"/>
                <a:ea typeface="Avenir Book"/>
                <a:cs typeface="Avenir Book"/>
                <a:sym typeface="Avenir Book"/>
              </a:defRPr>
            </a:lvl1pPr>
            <a:lvl2pPr marL="0" indent="0">
              <a:spcBef>
                <a:spcPts val="0"/>
              </a:spcBef>
              <a:buSzTx/>
              <a:buNone/>
              <a:defRPr sz="2400" cap="all" spc="384">
                <a:latin typeface="Avenir Book"/>
                <a:ea typeface="Avenir Book"/>
                <a:cs typeface="Avenir Book"/>
                <a:sym typeface="Avenir Book"/>
              </a:defRPr>
            </a:lvl2pPr>
            <a:lvl3pPr marL="0" indent="0">
              <a:spcBef>
                <a:spcPts val="0"/>
              </a:spcBef>
              <a:buSzTx/>
              <a:buNone/>
              <a:defRPr sz="2400" cap="all" spc="384">
                <a:latin typeface="Avenir Book"/>
                <a:ea typeface="Avenir Book"/>
                <a:cs typeface="Avenir Book"/>
                <a:sym typeface="Avenir Book"/>
              </a:defRPr>
            </a:lvl3pPr>
            <a:lvl4pPr marL="0" indent="0">
              <a:spcBef>
                <a:spcPts val="0"/>
              </a:spcBef>
              <a:buSzTx/>
              <a:buNone/>
              <a:defRPr sz="2400" cap="all" spc="384">
                <a:latin typeface="Avenir Book"/>
                <a:ea typeface="Avenir Book"/>
                <a:cs typeface="Avenir Book"/>
                <a:sym typeface="Avenir Book"/>
              </a:defRPr>
            </a:lvl4pPr>
            <a:lvl5pPr marL="0" indent="0">
              <a:spcBef>
                <a:spcPts val="0"/>
              </a:spcBef>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0" name="Image"/>
          <p:cNvSpPr>
            <a:spLocks noGrp="1"/>
          </p:cNvSpPr>
          <p:nvPr>
            <p:ph type="pic" idx="13"/>
          </p:nvPr>
        </p:nvSpPr>
        <p:spPr>
          <a:xfrm>
            <a:off x="-63500" y="2667000"/>
            <a:ext cx="13119100" cy="7145022"/>
          </a:xfrm>
          <a:prstGeom prst="rect">
            <a:avLst/>
          </a:prstGeom>
        </p:spPr>
        <p:txBody>
          <a:bodyPr lIns="91439" tIns="45719" rIns="91439" bIns="45719" anchor="t">
            <a:noAutofit/>
          </a:bodyPr>
          <a:lstStyle/>
          <a:p>
            <a:endParaRPr/>
          </a:p>
        </p:txBody>
      </p:sp>
      <p:sp>
        <p:nvSpPr>
          <p:cNvPr id="31" name="Title Text"/>
          <p:cNvSpPr txBox="1">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2" name="Body Level One…"/>
          <p:cNvSpPr txBox="1">
            <a:spLocks noGrp="1"/>
          </p:cNvSpPr>
          <p:nvPr>
            <p:ph type="body" sz="quarter" idx="1"/>
          </p:nvPr>
        </p:nvSpPr>
        <p:spPr>
          <a:xfrm>
            <a:off x="660400" y="508000"/>
            <a:ext cx="11684000" cy="508000"/>
          </a:xfrm>
          <a:prstGeom prst="rect">
            <a:avLst/>
          </a:prstGeom>
        </p:spPr>
        <p:txBody>
          <a:bodyPr/>
          <a:lstStyle>
            <a:lvl1pPr marL="0" indent="0">
              <a:spcBef>
                <a:spcPts val="0"/>
              </a:spcBef>
              <a:buSzTx/>
              <a:buNone/>
              <a:defRPr sz="2400" cap="all" spc="384">
                <a:latin typeface="Avenir Book"/>
                <a:ea typeface="Avenir Book"/>
                <a:cs typeface="Avenir Book"/>
                <a:sym typeface="Avenir Book"/>
              </a:defRPr>
            </a:lvl1pPr>
            <a:lvl2pPr marL="0" indent="0">
              <a:spcBef>
                <a:spcPts val="0"/>
              </a:spcBef>
              <a:buSzTx/>
              <a:buNone/>
              <a:defRPr sz="2400" cap="all" spc="384">
                <a:latin typeface="Avenir Book"/>
                <a:ea typeface="Avenir Book"/>
                <a:cs typeface="Avenir Book"/>
                <a:sym typeface="Avenir Book"/>
              </a:defRPr>
            </a:lvl2pPr>
            <a:lvl3pPr marL="0" indent="0">
              <a:spcBef>
                <a:spcPts val="0"/>
              </a:spcBef>
              <a:buSzTx/>
              <a:buNone/>
              <a:defRPr sz="2400" cap="all" spc="384">
                <a:latin typeface="Avenir Book"/>
                <a:ea typeface="Avenir Book"/>
                <a:cs typeface="Avenir Book"/>
                <a:sym typeface="Avenir Book"/>
              </a:defRPr>
            </a:lvl3pPr>
            <a:lvl4pPr marL="0" indent="0">
              <a:spcBef>
                <a:spcPts val="0"/>
              </a:spcBef>
              <a:buSzTx/>
              <a:buNone/>
              <a:defRPr sz="2400" cap="all" spc="384">
                <a:latin typeface="Avenir Book"/>
                <a:ea typeface="Avenir Book"/>
                <a:cs typeface="Avenir Book"/>
                <a:sym typeface="Avenir Book"/>
              </a:defRPr>
            </a:lvl4pPr>
            <a:lvl5pPr marL="0" indent="0">
              <a:spcBef>
                <a:spcPts val="0"/>
              </a:spcBef>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40" name="Title Text"/>
          <p:cNvSpPr txBox="1">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8" name="Image"/>
          <p:cNvSpPr>
            <a:spLocks noGrp="1"/>
          </p:cNvSpPr>
          <p:nvPr>
            <p:ph type="pic" idx="13"/>
          </p:nvPr>
        </p:nvSpPr>
        <p:spPr>
          <a:xfrm>
            <a:off x="4864100" y="-38100"/>
            <a:ext cx="9782402" cy="9794479"/>
          </a:xfrm>
          <a:prstGeom prst="rect">
            <a:avLst/>
          </a:prstGeom>
        </p:spPr>
        <p:txBody>
          <a:bodyPr lIns="91439" tIns="45719" rIns="91439" bIns="45719" anchor="t">
            <a:noAutofit/>
          </a:bodyPr>
          <a:lstStyle/>
          <a:p>
            <a:endParaRPr/>
          </a:p>
        </p:txBody>
      </p:sp>
      <p:sp>
        <p:nvSpPr>
          <p:cNvPr id="49" name="Title Text"/>
          <p:cNvSpPr txBox="1">
            <a:spLocks noGrp="1"/>
          </p:cNvSpPr>
          <p:nvPr>
            <p:ph type="title"/>
          </p:nvPr>
        </p:nvSpPr>
        <p:spPr>
          <a:xfrm>
            <a:off x="546100" y="4305300"/>
            <a:ext cx="5410200" cy="2984500"/>
          </a:xfrm>
          <a:prstGeom prst="rect">
            <a:avLst/>
          </a:prstGeom>
        </p:spPr>
        <p:txBody>
          <a:bodyPr/>
          <a:lstStyle/>
          <a:p>
            <a:r>
              <a:t>Title Text</a:t>
            </a:r>
          </a:p>
        </p:txBody>
      </p:sp>
      <p:sp>
        <p:nvSpPr>
          <p:cNvPr id="50" name="Body Level One…"/>
          <p:cNvSpPr txBox="1">
            <a:spLocks noGrp="1"/>
          </p:cNvSpPr>
          <p:nvPr>
            <p:ph type="body" sz="quarter" idx="1"/>
          </p:nvPr>
        </p:nvSpPr>
        <p:spPr>
          <a:xfrm>
            <a:off x="546100" y="3429000"/>
            <a:ext cx="5410200" cy="889000"/>
          </a:xfrm>
          <a:prstGeom prst="rect">
            <a:avLst/>
          </a:prstGeom>
        </p:spPr>
        <p:txBody>
          <a:bodyPr/>
          <a:lstStyle>
            <a:lvl1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1pPr>
            <a:lvl2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2pPr>
            <a:lvl3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3pPr>
            <a:lvl4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4pPr>
            <a:lvl5pPr marL="0" indent="0">
              <a:spcBef>
                <a:spcPts val="0"/>
              </a:spcBef>
              <a:buSzTx/>
              <a:buNone/>
              <a:defRPr sz="2400" cap="all" spc="384">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Image"/>
          <p:cNvSpPr>
            <a:spLocks noGrp="1"/>
          </p:cNvSpPr>
          <p:nvPr>
            <p:ph type="pic" idx="13"/>
          </p:nvPr>
        </p:nvSpPr>
        <p:spPr>
          <a:xfrm>
            <a:off x="4864100" y="-38100"/>
            <a:ext cx="9782402" cy="9794479"/>
          </a:xfrm>
          <a:prstGeom prst="rect">
            <a:avLst/>
          </a:prstGeom>
        </p:spPr>
        <p:txBody>
          <a:bodyPr lIns="91439" tIns="45719" rIns="91439" bIns="45719" anchor="t">
            <a:noAutofit/>
          </a:bodyPr>
          <a:lstStyle/>
          <a:p>
            <a:endParaRPr/>
          </a:p>
        </p:txBody>
      </p:sp>
      <p:sp>
        <p:nvSpPr>
          <p:cNvPr id="76" name="Title Text"/>
          <p:cNvSpPr txBox="1">
            <a:spLocks noGrp="1"/>
          </p:cNvSpPr>
          <p:nvPr>
            <p:ph type="title"/>
          </p:nvPr>
        </p:nvSpPr>
        <p:spPr>
          <a:xfrm>
            <a:off x="660400" y="609600"/>
            <a:ext cx="5080000" cy="1854200"/>
          </a:xfrm>
          <a:prstGeom prst="rect">
            <a:avLst/>
          </a:prstGeom>
        </p:spPr>
        <p:txBody>
          <a:bodyPr/>
          <a:lstStyle/>
          <a:p>
            <a:r>
              <a:t>Title Text</a:t>
            </a:r>
          </a:p>
        </p:txBody>
      </p:sp>
      <p:sp>
        <p:nvSpPr>
          <p:cNvPr id="77" name="Body Level One…"/>
          <p:cNvSpPr txBox="1">
            <a:spLocks noGrp="1"/>
          </p:cNvSpPr>
          <p:nvPr>
            <p:ph type="body" sz="half" idx="1"/>
          </p:nvPr>
        </p:nvSpPr>
        <p:spPr>
          <a:xfrm>
            <a:off x="660400" y="2819400"/>
            <a:ext cx="5080000" cy="6057900"/>
          </a:xfrm>
          <a:prstGeom prst="rect">
            <a:avLst/>
          </a:prstGeom>
        </p:spPr>
        <p:txBody>
          <a:bodyPr/>
          <a:lstStyle>
            <a:lvl1pPr marL="393700" indent="-393700">
              <a:spcBef>
                <a:spcPts val="3200"/>
              </a:spcBef>
              <a:buClr>
                <a:srgbClr val="646464"/>
              </a:buClr>
              <a:defRPr sz="3000"/>
            </a:lvl1pPr>
            <a:lvl2pPr marL="787400" indent="-393700">
              <a:spcBef>
                <a:spcPts val="3200"/>
              </a:spcBef>
              <a:buClr>
                <a:srgbClr val="646464"/>
              </a:buClr>
              <a:defRPr sz="3000"/>
            </a:lvl2pPr>
            <a:lvl3pPr marL="1181100" indent="-393700">
              <a:spcBef>
                <a:spcPts val="3200"/>
              </a:spcBef>
              <a:buClr>
                <a:srgbClr val="646464"/>
              </a:buClr>
              <a:defRPr sz="3000"/>
            </a:lvl3pPr>
            <a:lvl4pPr marL="1574800" indent="-393700">
              <a:spcBef>
                <a:spcPts val="3200"/>
              </a:spcBef>
              <a:buClr>
                <a:srgbClr val="646464"/>
              </a:buClr>
              <a:defRPr sz="3000"/>
            </a:lvl4pPr>
            <a:lvl5pPr marL="1968500" indent="-393700">
              <a:spcBef>
                <a:spcPts val="3200"/>
              </a:spcBef>
              <a:buClr>
                <a:srgbClr val="646464"/>
              </a:buClr>
              <a:defRPr sz="3000"/>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5" name="Body Level One…"/>
          <p:cNvSpPr txBox="1">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0400" y="609600"/>
            <a:ext cx="11684000" cy="142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660400" y="2019300"/>
            <a:ext cx="11684000" cy="671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897" y="9258299"/>
            <a:ext cx="352045" cy="419101"/>
          </a:xfrm>
          <a:prstGeom prst="rect">
            <a:avLst/>
          </a:prstGeom>
          <a:ln w="12700">
            <a:miter lim="400000"/>
          </a:ln>
        </p:spPr>
        <p:txBody>
          <a:bodyPr wrap="none" lIns="50800" tIns="50800" rIns="50800" bIns="50800" anchor="ctr">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solidFill>
            <a:srgbClr val="FFFFFF"/>
          </a:solidFill>
          <a:uFillTx/>
          <a:latin typeface="+mn-lt"/>
          <a:ea typeface="+mn-ea"/>
          <a:cs typeface="+mn-cs"/>
          <a:sym typeface="Avenir Light"/>
        </a:defRPr>
      </a:lvl9pPr>
    </p:titleStyle>
    <p:bodyStyle>
      <a:lvl1pPr marL="4699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1pPr>
      <a:lvl2pPr marL="9398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2pPr>
      <a:lvl3pPr marL="14097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3pPr>
      <a:lvl4pPr marL="18796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4pPr>
      <a:lvl5pPr marL="23495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5pPr>
      <a:lvl6pPr marL="28194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6pPr>
      <a:lvl7pPr marL="32893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7pPr>
      <a:lvl8pPr marL="37592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8pPr>
      <a:lvl9pPr marL="4229100" marR="0" indent="-469900" algn="l" defTabSz="584200" latinLnBrk="0">
        <a:lnSpc>
          <a:spcPct val="100000"/>
        </a:lnSpc>
        <a:spcBef>
          <a:spcPts val="4200"/>
        </a:spcBef>
        <a:spcAft>
          <a:spcPts val="0"/>
        </a:spcAft>
        <a:buClrTx/>
        <a:buSzPct val="90000"/>
        <a:buFontTx/>
        <a:buChar char="•"/>
        <a:tabLst/>
        <a:defRPr sz="3600" b="0" i="0" u="none" strike="noStrike" cap="none" spc="0" baseline="0">
          <a:solidFill>
            <a:srgbClr val="FFFFFF"/>
          </a:solidFill>
          <a:uFillTx/>
          <a:latin typeface="+mn-lt"/>
          <a:ea typeface="+mn-ea"/>
          <a:cs typeface="+mn-cs"/>
          <a:sym typeface="Avenir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Artificial Selection"/>
          <p:cNvSpPr txBox="1">
            <a:spLocks noGrp="1"/>
          </p:cNvSpPr>
          <p:nvPr>
            <p:ph type="ctrTitle"/>
          </p:nvPr>
        </p:nvSpPr>
        <p:spPr>
          <a:xfrm>
            <a:off x="660400" y="6883400"/>
            <a:ext cx="11684000" cy="2222500"/>
          </a:xfrm>
          <a:prstGeom prst="rect">
            <a:avLst/>
          </a:prstGeom>
        </p:spPr>
        <p:txBody>
          <a:bodyPr/>
          <a:lstStyle/>
          <a:p>
            <a:r>
              <a:t>Artificial Selection</a:t>
            </a:r>
          </a:p>
        </p:txBody>
      </p:sp>
      <p:sp>
        <p:nvSpPr>
          <p:cNvPr id="140" name="Science 10…"/>
          <p:cNvSpPr txBox="1">
            <a:spLocks noGrp="1"/>
          </p:cNvSpPr>
          <p:nvPr>
            <p:ph type="subTitle" sz="quarter" idx="1"/>
          </p:nvPr>
        </p:nvSpPr>
        <p:spPr>
          <a:xfrm>
            <a:off x="660400" y="6007100"/>
            <a:ext cx="11684000" cy="889000"/>
          </a:xfrm>
          <a:prstGeom prst="rect">
            <a:avLst/>
          </a:prstGeom>
        </p:spPr>
        <p:txBody>
          <a:bodyPr/>
          <a:lstStyle/>
          <a:p>
            <a:pPr defTabSz="560831">
              <a:defRPr sz="2304" spc="368"/>
            </a:pPr>
            <a:r>
              <a:t>Science 10</a:t>
            </a:r>
          </a:p>
          <a:p>
            <a:pPr defTabSz="560831">
              <a:defRPr sz="2304" spc="368"/>
            </a:pPr>
            <a:r>
              <a:t>Biology</a:t>
            </a:r>
          </a:p>
        </p:txBody>
      </p:sp>
      <p:pic>
        <p:nvPicPr>
          <p:cNvPr id="141" name="expo-bb-076.jpg" descr="expo-bb-076.jpg"/>
          <p:cNvPicPr>
            <a:picLocks noChangeAspect="1"/>
          </p:cNvPicPr>
          <p:nvPr/>
        </p:nvPicPr>
        <p:blipFill>
          <a:blip r:embed="rId2"/>
          <a:stretch>
            <a:fillRect/>
          </a:stretch>
        </p:blipFill>
        <p:spPr>
          <a:xfrm>
            <a:off x="4265388" y="1311757"/>
            <a:ext cx="7649041" cy="5098086"/>
          </a:xfrm>
          <a:prstGeom prst="rect">
            <a:avLst/>
          </a:prstGeom>
          <a:ln w="12700">
            <a:miter lim="400000"/>
          </a:ln>
        </p:spPr>
      </p:pic>
      <p:pic>
        <p:nvPicPr>
          <p:cNvPr id="142" name="show5.maize_teosinte.jpg" descr="show5.maize_teosinte.jpg"/>
          <p:cNvPicPr>
            <a:picLocks noChangeAspect="1"/>
          </p:cNvPicPr>
          <p:nvPr/>
        </p:nvPicPr>
        <p:blipFill>
          <a:blip r:embed="rId3"/>
          <a:stretch>
            <a:fillRect/>
          </a:stretch>
        </p:blipFill>
        <p:spPr>
          <a:xfrm>
            <a:off x="836266" y="1334634"/>
            <a:ext cx="2797868" cy="374284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infographic-watermelon1.png" descr="infographic-watermelon1.png"/>
          <p:cNvPicPr>
            <a:picLocks noGrp="1" noChangeAspect="1"/>
          </p:cNvPicPr>
          <p:nvPr>
            <p:ph type="pic" idx="13"/>
          </p:nvPr>
        </p:nvPicPr>
        <p:blipFill>
          <a:blip r:embed="rId2"/>
          <a:srcRect t="32" b="32"/>
          <a:stretch>
            <a:fillRect/>
          </a:stretch>
        </p:blipFill>
        <p:spPr>
          <a:xfrm>
            <a:off x="0" y="0"/>
            <a:ext cx="13004800" cy="97536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infographic-corn1.png" descr="infographic-corn1.png"/>
          <p:cNvPicPr>
            <a:picLocks noGrp="1" noChangeAspect="1"/>
          </p:cNvPicPr>
          <p:nvPr>
            <p:ph type="pic" idx="13"/>
          </p:nvPr>
        </p:nvPicPr>
        <p:blipFill>
          <a:blip r:embed="rId2"/>
          <a:srcRect l="95" r="95"/>
          <a:stretch>
            <a:fillRect/>
          </a:stretch>
        </p:blipFill>
        <p:spPr>
          <a:xfrm>
            <a:off x="0" y="0"/>
            <a:ext cx="13004800" cy="975360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Before transgenics if a desired trait wasn’t present in nature, mutations were induced using radiation mutagenesis…"/>
          <p:cNvSpPr txBox="1">
            <a:spLocks noGrp="1"/>
          </p:cNvSpPr>
          <p:nvPr>
            <p:ph type="body" idx="1"/>
          </p:nvPr>
        </p:nvSpPr>
        <p:spPr>
          <a:xfrm>
            <a:off x="660400" y="1458912"/>
            <a:ext cx="11684000" cy="4394697"/>
          </a:xfrm>
          <a:prstGeom prst="rect">
            <a:avLst/>
          </a:prstGeom>
        </p:spPr>
        <p:txBody>
          <a:bodyPr/>
          <a:lstStyle/>
          <a:p>
            <a:pPr marL="441705" indent="-441705" defTabSz="549148">
              <a:spcBef>
                <a:spcPts val="3900"/>
              </a:spcBef>
              <a:defRPr sz="3384"/>
            </a:pPr>
            <a:r>
              <a:t>Before transgenics if a desired trait wasn’t present in nature, mutations were induced using </a:t>
            </a:r>
            <a:r>
              <a:rPr>
                <a:latin typeface="Avenir Heavy"/>
                <a:ea typeface="Avenir Heavy"/>
                <a:cs typeface="Avenir Heavy"/>
                <a:sym typeface="Avenir Heavy"/>
              </a:rPr>
              <a:t>radiation mutagenesis</a:t>
            </a:r>
          </a:p>
          <a:p>
            <a:pPr marL="441705" indent="-441705" defTabSz="549148">
              <a:spcBef>
                <a:spcPts val="900"/>
              </a:spcBef>
              <a:defRPr sz="3384"/>
            </a:pPr>
            <a:r>
              <a:t>More than 2500 plant varieties (including rice, grapefruit, lettuce) were developed using this method</a:t>
            </a:r>
          </a:p>
          <a:p>
            <a:pPr marL="441705" indent="-441705" defTabSz="549148">
              <a:spcBef>
                <a:spcPts val="400"/>
              </a:spcBef>
              <a:defRPr sz="3384"/>
            </a:pPr>
            <a:r>
              <a:t>In the 1800’s the pale seed filled grapefruit was described as being“thick skinned and worthless”</a:t>
            </a:r>
          </a:p>
        </p:txBody>
      </p:sp>
      <p:pic>
        <p:nvPicPr>
          <p:cNvPr id="215" name="18lrme4yylk2xjpg-300x169.jpg" descr="18lrme4yylk2xjpg-300x169.jpg"/>
          <p:cNvPicPr>
            <a:picLocks noChangeAspect="1"/>
          </p:cNvPicPr>
          <p:nvPr/>
        </p:nvPicPr>
        <p:blipFill>
          <a:blip r:embed="rId3"/>
          <a:stretch>
            <a:fillRect/>
          </a:stretch>
        </p:blipFill>
        <p:spPr>
          <a:xfrm>
            <a:off x="572495" y="5886450"/>
            <a:ext cx="6170210" cy="3475885"/>
          </a:xfrm>
          <a:prstGeom prst="rect">
            <a:avLst/>
          </a:prstGeom>
          <a:ln w="12700">
            <a:miter lim="400000"/>
          </a:ln>
        </p:spPr>
      </p:pic>
      <p:sp>
        <p:nvSpPr>
          <p:cNvPr id="216" name="The“Rio Red” &amp; “Star Ruby”grapefruit were developed 1971 &amp; 1985 and now make up 75% of Texas’s grapefruit crop"/>
          <p:cNvSpPr txBox="1"/>
          <p:nvPr/>
        </p:nvSpPr>
        <p:spPr>
          <a:xfrm>
            <a:off x="6961590" y="5427044"/>
            <a:ext cx="5444822" cy="43946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69900" indent="-469900" algn="l">
              <a:spcBef>
                <a:spcPts val="500"/>
              </a:spcBef>
              <a:buSzPct val="90000"/>
              <a:buChar char="•"/>
              <a:defRPr sz="3600"/>
            </a:lvl1pPr>
          </a:lstStyle>
          <a:p>
            <a:r>
              <a:t>The“Rio Red” &amp; “Star Ruby”grapefruit were developed 1971 &amp; 1985 and now make up 75% of Texas’s grapefruit crop</a:t>
            </a:r>
          </a:p>
        </p:txBody>
      </p:sp>
      <p:pic>
        <p:nvPicPr>
          <p:cNvPr id="217" name="image.jpg" descr="image.jpg"/>
          <p:cNvPicPr>
            <a:picLocks noChangeAspect="1"/>
          </p:cNvPicPr>
          <p:nvPr/>
        </p:nvPicPr>
        <p:blipFill>
          <a:blip r:embed="rId4"/>
          <a:srcRect l="9087"/>
          <a:stretch>
            <a:fillRect/>
          </a:stretch>
        </p:blipFill>
        <p:spPr>
          <a:xfrm>
            <a:off x="3499643" y="5884137"/>
            <a:ext cx="3188927" cy="2630765"/>
          </a:xfrm>
          <a:prstGeom prst="rect">
            <a:avLst/>
          </a:prstGeom>
          <a:ln w="12700">
            <a:miter lim="400000"/>
          </a:ln>
        </p:spPr>
      </p:pic>
      <p:sp>
        <p:nvSpPr>
          <p:cNvPr id="218" name="Radiation Mutagenesis"/>
          <p:cNvSpPr txBox="1">
            <a:spLocks noGrp="1"/>
          </p:cNvSpPr>
          <p:nvPr>
            <p:ph type="title"/>
          </p:nvPr>
        </p:nvSpPr>
        <p:spPr>
          <a:xfrm>
            <a:off x="660400" y="609600"/>
            <a:ext cx="11684000" cy="920750"/>
          </a:xfrm>
          <a:prstGeom prst="rect">
            <a:avLst/>
          </a:prstGeom>
        </p:spPr>
        <p:txBody>
          <a:bodyPr/>
          <a:lstStyle/>
          <a:p>
            <a:r>
              <a:t>Radiation Mutagenesis</a:t>
            </a:r>
          </a:p>
        </p:txBody>
      </p:sp>
      <p:sp>
        <p:nvSpPr>
          <p:cNvPr id="219" name="Rectangle"/>
          <p:cNvSpPr/>
          <p:nvPr/>
        </p:nvSpPr>
        <p:spPr>
          <a:xfrm>
            <a:off x="3479800" y="5892800"/>
            <a:ext cx="3400029" cy="3602336"/>
          </a:xfrm>
          <a:prstGeom prst="rect">
            <a:avLst/>
          </a:prstGeom>
          <a:solidFill>
            <a:srgbClr val="000000"/>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animEffect transition="in" filter="fade">
                                      <p:cBhvr>
                                        <p:cTn id="7" dur="1000"/>
                                        <p:tgtEl>
                                          <p:spTgt spid="214">
                                            <p:bg/>
                                          </p:spTgt>
                                        </p:tgtEl>
                                      </p:cBhvr>
                                    </p:animEffect>
                                  </p:childTnLst>
                                </p:cTn>
                              </p:par>
                              <p:par>
                                <p:cTn id="8" presetID="10" presetClass="entr" presetSubtype="0" fill="hold" grpId="1" nodeType="withEffect">
                                  <p:stCondLst>
                                    <p:cond delay="0"/>
                                  </p:stCondLst>
                                  <p:iterate>
                                    <p:tmAbs val="0"/>
                                  </p:iterate>
                                  <p:childTnLst>
                                    <p:set>
                                      <p:cBhvr>
                                        <p:cTn id="9" fill="hold"/>
                                        <p:tgtEl>
                                          <p:spTgt spid="214">
                                            <p:txEl>
                                              <p:pRg st="0" end="0"/>
                                            </p:txEl>
                                          </p:spTgt>
                                        </p:tgtEl>
                                        <p:attrNameLst>
                                          <p:attrName>style.visibility</p:attrName>
                                        </p:attrNameLst>
                                      </p:cBhvr>
                                      <p:to>
                                        <p:strVal val="visible"/>
                                      </p:to>
                                    </p:set>
                                    <p:animEffect transition="in" filter="fade">
                                      <p:cBhvr>
                                        <p:cTn id="10" dur="1000"/>
                                        <p:tgtEl>
                                          <p:spTgt spid="2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214">
                                            <p:txEl>
                                              <p:pRg st="1" end="1"/>
                                            </p:txEl>
                                          </p:spTgt>
                                        </p:tgtEl>
                                        <p:attrNameLst>
                                          <p:attrName>style.visibility</p:attrName>
                                        </p:attrNameLst>
                                      </p:cBhvr>
                                      <p:to>
                                        <p:strVal val="visible"/>
                                      </p:to>
                                    </p:set>
                                    <p:animEffect transition="in" filter="fade">
                                      <p:cBhvr>
                                        <p:cTn id="15" dur="1000"/>
                                        <p:tgtEl>
                                          <p:spTgt spid="2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214">
                                            <p:txEl>
                                              <p:pRg st="2" end="2"/>
                                            </p:txEl>
                                          </p:spTgt>
                                        </p:tgtEl>
                                        <p:attrNameLst>
                                          <p:attrName>style.visibility</p:attrName>
                                        </p:attrNameLst>
                                      </p:cBhvr>
                                      <p:to>
                                        <p:strVal val="visible"/>
                                      </p:to>
                                    </p:set>
                                    <p:animEffect transition="in" filter="fade">
                                      <p:cBhvr>
                                        <p:cTn id="20" dur="1000"/>
                                        <p:tgtEl>
                                          <p:spTgt spid="214">
                                            <p:txEl>
                                              <p:pRg st="2" end="2"/>
                                            </p:txEl>
                                          </p:spTgt>
                                        </p:tgtEl>
                                      </p:cBhvr>
                                    </p:animEffect>
                                  </p:childTnLst>
                                </p:cTn>
                              </p:par>
                            </p:childTnLst>
                          </p:cTn>
                        </p:par>
                        <p:par>
                          <p:cTn id="21" fill="hold">
                            <p:stCondLst>
                              <p:cond delay="1000"/>
                            </p:stCondLst>
                            <p:childTnLst>
                              <p:par>
                                <p:cTn id="22" presetID="10" presetClass="entr" fill="hold" grpId="2" nodeType="afterEffect">
                                  <p:stCondLst>
                                    <p:cond delay="0"/>
                                  </p:stCondLst>
                                  <p:iterate>
                                    <p:tmAbs val="0"/>
                                  </p:iterate>
                                  <p:childTnLst>
                                    <p:set>
                                      <p:cBhvr>
                                        <p:cTn id="23" fill="hold"/>
                                        <p:tgtEl>
                                          <p:spTgt spid="215"/>
                                        </p:tgtEl>
                                        <p:attrNameLst>
                                          <p:attrName>style.visibility</p:attrName>
                                        </p:attrNameLst>
                                      </p:cBhvr>
                                      <p:to>
                                        <p:strVal val="visible"/>
                                      </p:to>
                                    </p:set>
                                    <p:animEffect transition="in" filter="fade">
                                      <p:cBhvr>
                                        <p:cTn id="24" dur="1000"/>
                                        <p:tgtEl>
                                          <p:spTgt spid="2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3" nodeType="clickEffect">
                                  <p:stCondLst>
                                    <p:cond delay="0"/>
                                  </p:stCondLst>
                                  <p:iterate>
                                    <p:tmAbs val="0"/>
                                  </p:iterate>
                                  <p:childTnLst>
                                    <p:set>
                                      <p:cBhvr>
                                        <p:cTn id="28" fill="hold"/>
                                        <p:tgtEl>
                                          <p:spTgt spid="216"/>
                                        </p:tgtEl>
                                        <p:attrNameLst>
                                          <p:attrName>style.visibility</p:attrName>
                                        </p:attrNameLst>
                                      </p:cBhvr>
                                      <p:to>
                                        <p:strVal val="visible"/>
                                      </p:to>
                                    </p:set>
                                    <p:animEffect transition="in" filter="fade">
                                      <p:cBhvr>
                                        <p:cTn id="29" dur="1000"/>
                                        <p:tgtEl>
                                          <p:spTgt spid="216"/>
                                        </p:tgtEl>
                                      </p:cBhvr>
                                    </p:animEffect>
                                  </p:childTnLst>
                                </p:cTn>
                              </p:par>
                            </p:childTnLst>
                          </p:cTn>
                        </p:par>
                        <p:par>
                          <p:cTn id="30" fill="hold">
                            <p:stCondLst>
                              <p:cond delay="1000"/>
                            </p:stCondLst>
                            <p:childTnLst>
                              <p:par>
                                <p:cTn id="31" presetID="9" presetClass="exit" fill="hold" grpId="4" nodeType="afterEffect">
                                  <p:stCondLst>
                                    <p:cond delay="0"/>
                                  </p:stCondLst>
                                  <p:iterate>
                                    <p:tmAbs val="0"/>
                                  </p:iterate>
                                  <p:childTnLst>
                                    <p:animEffect transition="out" filter="dissolve">
                                      <p:cBhvr>
                                        <p:cTn id="32" dur="2500" fill="hold"/>
                                        <p:tgtEl>
                                          <p:spTgt spid="219"/>
                                        </p:tgtEl>
                                      </p:cBhvr>
                                    </p:animEffect>
                                    <p:set>
                                      <p:cBhvr>
                                        <p:cTn id="33" fill="hold">
                                          <p:stCondLst>
                                            <p:cond delay="2499"/>
                                          </p:stCondLst>
                                        </p:cTn>
                                        <p:tgtEl>
                                          <p:spTgt spid="2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bldLvl="5" animBg="1" advAuto="0"/>
      <p:bldP spid="215" grpId="2" animBg="1" advAuto="0"/>
      <p:bldP spid="216" grpId="3" animBg="1" advAuto="0"/>
      <p:bldP spid="219"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onsequences of Artificial Selection"/>
          <p:cNvSpPr txBox="1">
            <a:spLocks noGrp="1"/>
          </p:cNvSpPr>
          <p:nvPr>
            <p:ph type="title"/>
          </p:nvPr>
        </p:nvSpPr>
        <p:spPr>
          <a:prstGeom prst="rect">
            <a:avLst/>
          </a:prstGeom>
        </p:spPr>
        <p:txBody>
          <a:bodyPr/>
          <a:lstStyle>
            <a:lvl1pPr defTabSz="496570">
              <a:defRPr sz="3825" spc="612"/>
            </a:lvl1pPr>
          </a:lstStyle>
          <a:p>
            <a:r>
              <a:t>Consequences of Artificial Selection</a:t>
            </a:r>
          </a:p>
        </p:txBody>
      </p:sp>
      <p:sp>
        <p:nvSpPr>
          <p:cNvPr id="226" name="In breeding organisms to exhibit one particularly desirable trait to humans, it may result in a negative impact on the target organism.…"/>
          <p:cNvSpPr txBox="1">
            <a:spLocks noGrp="1"/>
          </p:cNvSpPr>
          <p:nvPr>
            <p:ph type="body" idx="1"/>
          </p:nvPr>
        </p:nvSpPr>
        <p:spPr>
          <a:xfrm>
            <a:off x="660400" y="2019300"/>
            <a:ext cx="11684000" cy="4547493"/>
          </a:xfrm>
          <a:prstGeom prst="rect">
            <a:avLst/>
          </a:prstGeom>
        </p:spPr>
        <p:txBody>
          <a:bodyPr/>
          <a:lstStyle/>
          <a:p>
            <a:pPr marL="441705" indent="-441705" defTabSz="549148">
              <a:spcBef>
                <a:spcPts val="3900"/>
              </a:spcBef>
              <a:defRPr sz="3384"/>
            </a:pPr>
            <a:r>
              <a:t>In breeding organisms to exhibit one particularly desirable trait to humans, it may result in a </a:t>
            </a:r>
            <a:r>
              <a:rPr u="sng">
                <a:latin typeface="Avenir Heavy"/>
                <a:ea typeface="Avenir Heavy"/>
                <a:cs typeface="Avenir Heavy"/>
                <a:sym typeface="Avenir Heavy"/>
              </a:rPr>
              <a:t>negative impact</a:t>
            </a:r>
            <a:r>
              <a:t> on the </a:t>
            </a:r>
            <a:r>
              <a:rPr u="sng">
                <a:latin typeface="Avenir Heavy"/>
                <a:ea typeface="Avenir Heavy"/>
                <a:cs typeface="Avenir Heavy"/>
                <a:sym typeface="Avenir Heavy"/>
              </a:rPr>
              <a:t>target organism</a:t>
            </a:r>
            <a:r>
              <a:t>.</a:t>
            </a:r>
          </a:p>
          <a:p>
            <a:pPr marL="441705" indent="-441705" defTabSz="549148">
              <a:spcBef>
                <a:spcPts val="3900"/>
              </a:spcBef>
              <a:defRPr sz="3384"/>
            </a:pPr>
            <a:r>
              <a:t>Example.  breeding bulldogs, pugs or Persian cats to have flat faces (a desirable physical feature for pet breeders/owners) results in respiratory difficulties in these animals.</a:t>
            </a:r>
          </a:p>
        </p:txBody>
      </p:sp>
      <p:pic>
        <p:nvPicPr>
          <p:cNvPr id="227" name="cute-brown-black-white-english-260nw-1046704573.jpg" descr="cute-brown-black-white-english-260nw-1046704573.jpg"/>
          <p:cNvPicPr>
            <a:picLocks noChangeAspect="1"/>
          </p:cNvPicPr>
          <p:nvPr/>
        </p:nvPicPr>
        <p:blipFill>
          <a:blip r:embed="rId2"/>
          <a:srcRect b="10245"/>
          <a:stretch>
            <a:fillRect/>
          </a:stretch>
        </p:blipFill>
        <p:spPr>
          <a:xfrm>
            <a:off x="4087796" y="6646604"/>
            <a:ext cx="4634188" cy="2986229"/>
          </a:xfrm>
          <a:prstGeom prst="rect">
            <a:avLst/>
          </a:prstGeom>
          <a:ln w="12700">
            <a:miter lim="400000"/>
          </a:ln>
        </p:spPr>
      </p:pic>
      <p:pic>
        <p:nvPicPr>
          <p:cNvPr id="228" name="wall-murals-head-pug-puppy-closeup-isolated-on-white-background.jpg.jpg" descr="wall-murals-head-pug-puppy-closeup-isolated-on-white-background.jpg.jpg"/>
          <p:cNvPicPr>
            <a:picLocks noChangeAspect="1"/>
          </p:cNvPicPr>
          <p:nvPr/>
        </p:nvPicPr>
        <p:blipFill>
          <a:blip r:embed="rId3"/>
          <a:srcRect b="7670"/>
          <a:stretch>
            <a:fillRect/>
          </a:stretch>
        </p:blipFill>
        <p:spPr>
          <a:xfrm>
            <a:off x="95845" y="6646604"/>
            <a:ext cx="3570968" cy="2986183"/>
          </a:xfrm>
          <a:prstGeom prst="rect">
            <a:avLst/>
          </a:prstGeom>
          <a:ln w="12700">
            <a:miter lim="400000"/>
          </a:ln>
        </p:spPr>
      </p:pic>
      <p:pic>
        <p:nvPicPr>
          <p:cNvPr id="229" name="long-hair-cat-for-sale.jpg" descr="long-hair-cat-for-sale.jpg"/>
          <p:cNvPicPr>
            <a:picLocks noChangeAspect="1"/>
          </p:cNvPicPr>
          <p:nvPr/>
        </p:nvPicPr>
        <p:blipFill>
          <a:blip r:embed="rId4"/>
          <a:stretch>
            <a:fillRect/>
          </a:stretch>
        </p:blipFill>
        <p:spPr>
          <a:xfrm>
            <a:off x="9142975" y="6646604"/>
            <a:ext cx="3709426" cy="2986088"/>
          </a:xfrm>
          <a:prstGeom prst="rect">
            <a:avLst/>
          </a:prstGeom>
          <a:ln w="12700">
            <a:miter lim="400000"/>
          </a:ln>
        </p:spPr>
      </p:pic>
      <p:sp>
        <p:nvSpPr>
          <p:cNvPr id="230" name="English bulldog"/>
          <p:cNvSpPr txBox="1"/>
          <p:nvPr/>
        </p:nvSpPr>
        <p:spPr>
          <a:xfrm>
            <a:off x="5680646" y="9061449"/>
            <a:ext cx="27611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English bulldog</a:t>
            </a:r>
          </a:p>
        </p:txBody>
      </p:sp>
      <p:sp>
        <p:nvSpPr>
          <p:cNvPr id="231" name="Persian"/>
          <p:cNvSpPr txBox="1"/>
          <p:nvPr/>
        </p:nvSpPr>
        <p:spPr>
          <a:xfrm>
            <a:off x="11474958" y="9061449"/>
            <a:ext cx="143408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r>
              <a:t>Persian </a:t>
            </a:r>
          </a:p>
        </p:txBody>
      </p:sp>
      <p:sp>
        <p:nvSpPr>
          <p:cNvPr id="232" name="Pug"/>
          <p:cNvSpPr txBox="1"/>
          <p:nvPr/>
        </p:nvSpPr>
        <p:spPr>
          <a:xfrm>
            <a:off x="2709989" y="6699249"/>
            <a:ext cx="77762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r>
              <a:t>Pug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26">
                                            <p:bg/>
                                          </p:spTgt>
                                        </p:tgtEl>
                                        <p:attrNameLst>
                                          <p:attrName>style.visibility</p:attrName>
                                        </p:attrNameLst>
                                      </p:cBhvr>
                                      <p:to>
                                        <p:strVal val="visible"/>
                                      </p:to>
                                    </p:set>
                                    <p:animEffect transition="in" filter="fade">
                                      <p:cBhvr>
                                        <p:cTn id="7" dur="1000"/>
                                        <p:tgtEl>
                                          <p:spTgt spid="226">
                                            <p:bg/>
                                          </p:spTgt>
                                        </p:tgtEl>
                                      </p:cBhvr>
                                    </p:animEffect>
                                  </p:childTnLst>
                                </p:cTn>
                              </p:par>
                              <p:par>
                                <p:cTn id="8" presetID="10" presetClass="entr" presetSubtype="0" fill="hold" grpId="1" nodeType="withEffect">
                                  <p:stCondLst>
                                    <p:cond delay="0"/>
                                  </p:stCondLst>
                                  <p:iterate>
                                    <p:tmAbs val="0"/>
                                  </p:iterate>
                                  <p:childTnLst>
                                    <p:set>
                                      <p:cBhvr>
                                        <p:cTn id="9" fill="hold"/>
                                        <p:tgtEl>
                                          <p:spTgt spid="226">
                                            <p:txEl>
                                              <p:pRg st="0" end="0"/>
                                            </p:txEl>
                                          </p:spTgt>
                                        </p:tgtEl>
                                        <p:attrNameLst>
                                          <p:attrName>style.visibility</p:attrName>
                                        </p:attrNameLst>
                                      </p:cBhvr>
                                      <p:to>
                                        <p:strVal val="visible"/>
                                      </p:to>
                                    </p:set>
                                    <p:animEffect transition="in" filter="fade">
                                      <p:cBhvr>
                                        <p:cTn id="10" dur="1000"/>
                                        <p:tgtEl>
                                          <p:spTgt spid="22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226">
                                            <p:txEl>
                                              <p:pRg st="1" end="1"/>
                                            </p:txEl>
                                          </p:spTgt>
                                        </p:tgtEl>
                                        <p:attrNameLst>
                                          <p:attrName>style.visibility</p:attrName>
                                        </p:attrNameLst>
                                      </p:cBhvr>
                                      <p:to>
                                        <p:strVal val="visible"/>
                                      </p:to>
                                    </p:set>
                                    <p:animEffect transition="in" filter="fade">
                                      <p:cBhvr>
                                        <p:cTn id="15" dur="1000"/>
                                        <p:tgtEl>
                                          <p:spTgt spid="2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onsequences of Artificial Selection"/>
          <p:cNvSpPr txBox="1">
            <a:spLocks noGrp="1"/>
          </p:cNvSpPr>
          <p:nvPr>
            <p:ph type="title"/>
          </p:nvPr>
        </p:nvSpPr>
        <p:spPr>
          <a:prstGeom prst="rect">
            <a:avLst/>
          </a:prstGeom>
        </p:spPr>
        <p:txBody>
          <a:bodyPr/>
          <a:lstStyle>
            <a:lvl1pPr defTabSz="496570">
              <a:defRPr sz="3825" spc="612"/>
            </a:lvl1pPr>
          </a:lstStyle>
          <a:p>
            <a:r>
              <a:t>Consequences of Artificial Selection</a:t>
            </a:r>
          </a:p>
        </p:txBody>
      </p:sp>
      <p:sp>
        <p:nvSpPr>
          <p:cNvPr id="235" name="One of the goals of artificial selection is uniformity. This reduces genetic diversity in the population.…"/>
          <p:cNvSpPr txBox="1">
            <a:spLocks noGrp="1"/>
          </p:cNvSpPr>
          <p:nvPr>
            <p:ph type="body" idx="1"/>
          </p:nvPr>
        </p:nvSpPr>
        <p:spPr>
          <a:xfrm>
            <a:off x="279400" y="2147490"/>
            <a:ext cx="7825185" cy="7250510"/>
          </a:xfrm>
          <a:prstGeom prst="rect">
            <a:avLst/>
          </a:prstGeom>
        </p:spPr>
        <p:txBody>
          <a:bodyPr/>
          <a:lstStyle/>
          <a:p>
            <a:pPr marL="460502" indent="-460502" defTabSz="572516">
              <a:spcBef>
                <a:spcPts val="4100"/>
              </a:spcBef>
              <a:defRPr sz="3528"/>
            </a:pPr>
            <a:r>
              <a:t>One of the goals of artificial selection is </a:t>
            </a:r>
            <a:r>
              <a:rPr u="sng">
                <a:latin typeface="Avenir Heavy"/>
                <a:ea typeface="Avenir Heavy"/>
                <a:cs typeface="Avenir Heavy"/>
                <a:sym typeface="Avenir Heavy"/>
              </a:rPr>
              <a:t>uniformity</a:t>
            </a:r>
            <a:r>
              <a:t>. This </a:t>
            </a:r>
            <a:r>
              <a:rPr u="sng">
                <a:latin typeface="Avenir Heavy"/>
                <a:ea typeface="Avenir Heavy"/>
                <a:cs typeface="Avenir Heavy"/>
                <a:sym typeface="Avenir Heavy"/>
              </a:rPr>
              <a:t>reduces genetic diversity</a:t>
            </a:r>
            <a:r>
              <a:t> in the population.</a:t>
            </a:r>
          </a:p>
          <a:p>
            <a:pPr marL="460502" indent="-460502" defTabSz="572516">
              <a:spcBef>
                <a:spcPts val="4100"/>
              </a:spcBef>
              <a:defRPr sz="3528"/>
            </a:pPr>
            <a:r>
              <a:t>Agricultural practices often involve propagation of the same varieties of species over large areas.  This is known as a </a:t>
            </a:r>
            <a:r>
              <a:rPr u="sng">
                <a:latin typeface="Avenir Heavy"/>
                <a:ea typeface="Avenir Heavy"/>
                <a:cs typeface="Avenir Heavy"/>
                <a:sym typeface="Avenir Heavy"/>
              </a:rPr>
              <a:t>monoculture</a:t>
            </a:r>
            <a:r>
              <a:t>.  This makes the area easier to manage for farmers, but it comes with significant risk.</a:t>
            </a:r>
          </a:p>
        </p:txBody>
      </p:sp>
      <p:pic>
        <p:nvPicPr>
          <p:cNvPr id="236" name="9116631_orig.jpg" descr="9116631_orig.jpg"/>
          <p:cNvPicPr>
            <a:picLocks noChangeAspect="1"/>
          </p:cNvPicPr>
          <p:nvPr/>
        </p:nvPicPr>
        <p:blipFill>
          <a:blip r:embed="rId2"/>
          <a:srcRect l="10403"/>
          <a:stretch>
            <a:fillRect/>
          </a:stretch>
        </p:blipFill>
        <p:spPr>
          <a:xfrm>
            <a:off x="8034532" y="2082800"/>
            <a:ext cx="4562873" cy="2540000"/>
          </a:xfrm>
          <a:prstGeom prst="rect">
            <a:avLst/>
          </a:prstGeom>
          <a:ln w="12700">
            <a:miter lim="400000"/>
          </a:ln>
        </p:spPr>
      </p:pic>
      <p:pic>
        <p:nvPicPr>
          <p:cNvPr id="237" name="9dd2b0d1a123f045d383b79ffaa636af.jpg" descr="9dd2b0d1a123f045d383b79ffaa636af.jpg"/>
          <p:cNvPicPr>
            <a:picLocks noChangeAspect="1"/>
          </p:cNvPicPr>
          <p:nvPr/>
        </p:nvPicPr>
        <p:blipFill>
          <a:blip r:embed="rId3"/>
          <a:stretch>
            <a:fillRect/>
          </a:stretch>
        </p:blipFill>
        <p:spPr>
          <a:xfrm>
            <a:off x="8632046" y="5201522"/>
            <a:ext cx="3367845" cy="4069478"/>
          </a:xfrm>
          <a:prstGeom prst="rect">
            <a:avLst/>
          </a:prstGeom>
          <a:ln w="12700">
            <a:miter lim="400000"/>
          </a:ln>
        </p:spPr>
      </p:pic>
      <p:sp>
        <p:nvSpPr>
          <p:cNvPr id="238" name="polyculture"/>
          <p:cNvSpPr txBox="1"/>
          <p:nvPr/>
        </p:nvSpPr>
        <p:spPr>
          <a:xfrm>
            <a:off x="9484867" y="8655049"/>
            <a:ext cx="211226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Avenir Heavy"/>
                <a:ea typeface="Avenir Heavy"/>
                <a:cs typeface="Avenir Heavy"/>
                <a:sym typeface="Avenir Heavy"/>
              </a:defRPr>
            </a:lvl1pPr>
          </a:lstStyle>
          <a:p>
            <a:r>
              <a:t>polyculture</a:t>
            </a:r>
          </a:p>
        </p:txBody>
      </p:sp>
      <p:sp>
        <p:nvSpPr>
          <p:cNvPr id="239" name="monoculture"/>
          <p:cNvSpPr txBox="1"/>
          <p:nvPr/>
        </p:nvSpPr>
        <p:spPr>
          <a:xfrm>
            <a:off x="10149395" y="3981449"/>
            <a:ext cx="235801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Avenir Heavy"/>
                <a:ea typeface="Avenir Heavy"/>
                <a:cs typeface="Avenir Heavy"/>
                <a:sym typeface="Avenir Heavy"/>
              </a:defRPr>
            </a:lvl1pPr>
          </a:lstStyle>
          <a:p>
            <a:r>
              <a:t>monoculture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35">
                                            <p:bg/>
                                          </p:spTgt>
                                        </p:tgtEl>
                                        <p:attrNameLst>
                                          <p:attrName>style.visibility</p:attrName>
                                        </p:attrNameLst>
                                      </p:cBhvr>
                                      <p:to>
                                        <p:strVal val="visible"/>
                                      </p:to>
                                    </p:set>
                                    <p:animEffect transition="in" filter="fade">
                                      <p:cBhvr>
                                        <p:cTn id="7" dur="1000"/>
                                        <p:tgtEl>
                                          <p:spTgt spid="235">
                                            <p:bg/>
                                          </p:spTgt>
                                        </p:tgtEl>
                                      </p:cBhvr>
                                    </p:animEffect>
                                  </p:childTnLst>
                                </p:cTn>
                              </p:par>
                              <p:par>
                                <p:cTn id="8" presetID="10" presetClass="entr" presetSubtype="0" fill="hold" grpId="1" nodeType="withEffect">
                                  <p:stCondLst>
                                    <p:cond delay="0"/>
                                  </p:stCondLst>
                                  <p:iterate>
                                    <p:tmAbs val="0"/>
                                  </p:iterate>
                                  <p:childTnLst>
                                    <p:set>
                                      <p:cBhvr>
                                        <p:cTn id="9" fill="hold"/>
                                        <p:tgtEl>
                                          <p:spTgt spid="235">
                                            <p:txEl>
                                              <p:pRg st="0" end="0"/>
                                            </p:txEl>
                                          </p:spTgt>
                                        </p:tgtEl>
                                        <p:attrNameLst>
                                          <p:attrName>style.visibility</p:attrName>
                                        </p:attrNameLst>
                                      </p:cBhvr>
                                      <p:to>
                                        <p:strVal val="visible"/>
                                      </p:to>
                                    </p:set>
                                    <p:animEffect transition="in" filter="fade">
                                      <p:cBhvr>
                                        <p:cTn id="10" dur="1000"/>
                                        <p:tgtEl>
                                          <p:spTgt spid="23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235">
                                            <p:txEl>
                                              <p:pRg st="1" end="1"/>
                                            </p:txEl>
                                          </p:spTgt>
                                        </p:tgtEl>
                                        <p:attrNameLst>
                                          <p:attrName>style.visibility</p:attrName>
                                        </p:attrNameLst>
                                      </p:cBhvr>
                                      <p:to>
                                        <p:strVal val="visible"/>
                                      </p:to>
                                    </p:set>
                                    <p:animEffect transition="in" filter="fade">
                                      <p:cBhvr>
                                        <p:cTn id="15" dur="1000"/>
                                        <p:tgtEl>
                                          <p:spTgt spid="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nsequences of Artificial Selection"/>
          <p:cNvSpPr txBox="1">
            <a:spLocks noGrp="1"/>
          </p:cNvSpPr>
          <p:nvPr>
            <p:ph type="title"/>
          </p:nvPr>
        </p:nvSpPr>
        <p:spPr>
          <a:prstGeom prst="rect">
            <a:avLst/>
          </a:prstGeom>
        </p:spPr>
        <p:txBody>
          <a:bodyPr/>
          <a:lstStyle>
            <a:lvl1pPr defTabSz="496570">
              <a:defRPr sz="3825" spc="612"/>
            </a:lvl1pPr>
          </a:lstStyle>
          <a:p>
            <a:r>
              <a:t>Consequences of Artificial Selection</a:t>
            </a:r>
          </a:p>
        </p:txBody>
      </p:sp>
      <p:sp>
        <p:nvSpPr>
          <p:cNvPr id="242" name="Since all the organisms are similar, environmental changes or disease will affect most of the individuals in the same way.  As a result the entire population/crop could be wiped out or severely damaged."/>
          <p:cNvSpPr txBox="1">
            <a:spLocks noGrp="1"/>
          </p:cNvSpPr>
          <p:nvPr>
            <p:ph type="body" sz="half" idx="1"/>
          </p:nvPr>
        </p:nvSpPr>
        <p:spPr>
          <a:xfrm>
            <a:off x="660400" y="2019300"/>
            <a:ext cx="5895975" cy="6718300"/>
          </a:xfrm>
          <a:prstGeom prst="rect">
            <a:avLst/>
          </a:prstGeom>
        </p:spPr>
        <p:txBody>
          <a:bodyPr/>
          <a:lstStyle/>
          <a:p>
            <a:r>
              <a:t>Since all the organisms are similar, </a:t>
            </a:r>
            <a:r>
              <a:rPr u="sng">
                <a:latin typeface="Avenir Heavy"/>
                <a:ea typeface="Avenir Heavy"/>
                <a:cs typeface="Avenir Heavy"/>
                <a:sym typeface="Avenir Heavy"/>
              </a:rPr>
              <a:t>environmental changes</a:t>
            </a:r>
            <a:r>
              <a:rPr>
                <a:latin typeface="Avenir Heavy"/>
                <a:ea typeface="Avenir Heavy"/>
                <a:cs typeface="Avenir Heavy"/>
                <a:sym typeface="Avenir Heavy"/>
              </a:rPr>
              <a:t> </a:t>
            </a:r>
            <a:r>
              <a:t>or </a:t>
            </a:r>
            <a:r>
              <a:rPr u="sng">
                <a:latin typeface="Avenir Heavy"/>
                <a:ea typeface="Avenir Heavy"/>
                <a:cs typeface="Avenir Heavy"/>
                <a:sym typeface="Avenir Heavy"/>
              </a:rPr>
              <a:t>disease</a:t>
            </a:r>
            <a:r>
              <a:t> will affect most of the individuals in the same way.  As a result the </a:t>
            </a:r>
            <a:r>
              <a:rPr u="sng">
                <a:latin typeface="Avenir Heavy"/>
                <a:ea typeface="Avenir Heavy"/>
                <a:cs typeface="Avenir Heavy"/>
                <a:sym typeface="Avenir Heavy"/>
              </a:rPr>
              <a:t>entire</a:t>
            </a:r>
            <a:r>
              <a:t> population/crop could be </a:t>
            </a:r>
            <a:r>
              <a:rPr u="sng">
                <a:latin typeface="Avenir Heavy"/>
                <a:ea typeface="Avenir Heavy"/>
                <a:cs typeface="Avenir Heavy"/>
                <a:sym typeface="Avenir Heavy"/>
              </a:rPr>
              <a:t>wiped out or severely damaged</a:t>
            </a:r>
            <a:r>
              <a:t>.</a:t>
            </a:r>
          </a:p>
        </p:txBody>
      </p:sp>
      <p:pic>
        <p:nvPicPr>
          <p:cNvPr id="243" name="image-20161021-1796-1on3qw6.jpg" descr="image-20161021-1796-1on3qw6.jpg"/>
          <p:cNvPicPr>
            <a:picLocks noChangeAspect="1"/>
          </p:cNvPicPr>
          <p:nvPr/>
        </p:nvPicPr>
        <p:blipFill>
          <a:blip r:embed="rId2"/>
          <a:stretch>
            <a:fillRect/>
          </a:stretch>
        </p:blipFill>
        <p:spPr>
          <a:xfrm>
            <a:off x="6765937" y="6117521"/>
            <a:ext cx="4653780" cy="2620079"/>
          </a:xfrm>
          <a:prstGeom prst="rect">
            <a:avLst/>
          </a:prstGeom>
          <a:ln w="12700">
            <a:miter lim="400000"/>
          </a:ln>
        </p:spPr>
      </p:pic>
      <p:pic>
        <p:nvPicPr>
          <p:cNvPr id="244" name="banana-1.jpg" descr="banana-1.jpg"/>
          <p:cNvPicPr>
            <a:picLocks noChangeAspect="1"/>
          </p:cNvPicPr>
          <p:nvPr/>
        </p:nvPicPr>
        <p:blipFill>
          <a:blip r:embed="rId3"/>
          <a:stretch>
            <a:fillRect/>
          </a:stretch>
        </p:blipFill>
        <p:spPr>
          <a:xfrm>
            <a:off x="6899446" y="1616685"/>
            <a:ext cx="4386762" cy="292606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42">
                                            <p:bg/>
                                          </p:spTgt>
                                        </p:tgtEl>
                                        <p:attrNameLst>
                                          <p:attrName>style.visibility</p:attrName>
                                        </p:attrNameLst>
                                      </p:cBhvr>
                                      <p:to>
                                        <p:strVal val="visible"/>
                                      </p:to>
                                    </p:set>
                                    <p:animEffect transition="in" filter="fade">
                                      <p:cBhvr>
                                        <p:cTn id="7" dur="1000"/>
                                        <p:tgtEl>
                                          <p:spTgt spid="242">
                                            <p:bg/>
                                          </p:spTgt>
                                        </p:tgtEl>
                                      </p:cBhvr>
                                    </p:animEffect>
                                  </p:childTnLst>
                                </p:cTn>
                              </p:par>
                              <p:par>
                                <p:cTn id="8" presetID="10" presetClass="entr" presetSubtype="0" fill="hold" grpId="1" nodeType="withEffect">
                                  <p:stCondLst>
                                    <p:cond delay="0"/>
                                  </p:stCondLst>
                                  <p:iterate>
                                    <p:tmAbs val="0"/>
                                  </p:iterate>
                                  <p:childTnLst>
                                    <p:set>
                                      <p:cBhvr>
                                        <p:cTn id="9" fill="hold"/>
                                        <p:tgtEl>
                                          <p:spTgt spid="242">
                                            <p:txEl>
                                              <p:pRg st="0" end="0"/>
                                            </p:txEl>
                                          </p:spTgt>
                                        </p:tgtEl>
                                        <p:attrNameLst>
                                          <p:attrName>style.visibility</p:attrName>
                                        </p:attrNameLst>
                                      </p:cBhvr>
                                      <p:to>
                                        <p:strVal val="visible"/>
                                      </p:to>
                                    </p:set>
                                    <p:animEffect transition="in" filter="fade">
                                      <p:cBhvr>
                                        <p:cTn id="10" dur="1000"/>
                                        <p:tgtEl>
                                          <p:spTgt spid="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sequences of Artificial Selection"/>
          <p:cNvSpPr txBox="1">
            <a:spLocks noGrp="1"/>
          </p:cNvSpPr>
          <p:nvPr>
            <p:ph type="title"/>
          </p:nvPr>
        </p:nvSpPr>
        <p:spPr>
          <a:prstGeom prst="rect">
            <a:avLst/>
          </a:prstGeom>
        </p:spPr>
        <p:txBody>
          <a:bodyPr/>
          <a:lstStyle>
            <a:lvl1pPr defTabSz="496570">
              <a:defRPr sz="3825" spc="612"/>
            </a:lvl1pPr>
          </a:lstStyle>
          <a:p>
            <a:r>
              <a:t>Consequences of Artificial Selection</a:t>
            </a:r>
          </a:p>
        </p:txBody>
      </p:sp>
      <p:sp>
        <p:nvSpPr>
          <p:cNvPr id="248" name="To prevent the loss of genetic diversity, gene banks (sometimes referred to as doomsday vaults) have been established around the world.…"/>
          <p:cNvSpPr txBox="1">
            <a:spLocks noGrp="1"/>
          </p:cNvSpPr>
          <p:nvPr>
            <p:ph type="body" idx="1"/>
          </p:nvPr>
        </p:nvSpPr>
        <p:spPr>
          <a:prstGeom prst="rect">
            <a:avLst/>
          </a:prstGeom>
        </p:spPr>
        <p:txBody>
          <a:bodyPr/>
          <a:lstStyle/>
          <a:p>
            <a:r>
              <a:t>To prevent the loss of genetic diversity, </a:t>
            </a:r>
            <a:r>
              <a:rPr u="sng">
                <a:latin typeface="Avenir Heavy"/>
                <a:ea typeface="Avenir Heavy"/>
                <a:cs typeface="Avenir Heavy"/>
                <a:sym typeface="Avenir Heavy"/>
              </a:rPr>
              <a:t>gene banks </a:t>
            </a:r>
            <a:r>
              <a:t>(sometimes referred to as doomsday vaults)</a:t>
            </a:r>
            <a:r>
              <a:rPr>
                <a:latin typeface="Avenir Heavy"/>
                <a:ea typeface="Avenir Heavy"/>
                <a:cs typeface="Avenir Heavy"/>
                <a:sym typeface="Avenir Heavy"/>
              </a:rPr>
              <a:t> </a:t>
            </a:r>
            <a:r>
              <a:t>have been established around the world.</a:t>
            </a:r>
          </a:p>
          <a:p>
            <a:r>
              <a:t>Gene banks are a bio repository to preserve </a:t>
            </a:r>
            <a:r>
              <a:rPr>
                <a:latin typeface="Avenir Heavy"/>
                <a:ea typeface="Avenir Heavy"/>
                <a:cs typeface="Avenir Heavy"/>
                <a:sym typeface="Avenir Heavy"/>
              </a:rPr>
              <a:t>genetic</a:t>
            </a:r>
            <a:r>
              <a:t> </a:t>
            </a:r>
            <a:r>
              <a:rPr>
                <a:latin typeface="Avenir Heavy"/>
                <a:ea typeface="Avenir Heavy"/>
                <a:cs typeface="Avenir Heavy"/>
                <a:sym typeface="Avenir Heavy"/>
              </a:rPr>
              <a:t>material</a:t>
            </a:r>
            <a:r>
              <a:t>.  </a:t>
            </a:r>
          </a:p>
          <a:p>
            <a:r>
              <a:t>For animals, this means freezing sperm and eggs.</a:t>
            </a:r>
          </a:p>
          <a:p>
            <a:r>
              <a:t>For plants, this could be in vitro storage, freezing cuttings or stocking seeds.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48">
                                            <p:bg/>
                                          </p:spTgt>
                                        </p:tgtEl>
                                        <p:attrNameLst>
                                          <p:attrName>style.visibility</p:attrName>
                                        </p:attrNameLst>
                                      </p:cBhvr>
                                      <p:to>
                                        <p:strVal val="visible"/>
                                      </p:to>
                                    </p:set>
                                    <p:animEffect transition="in" filter="fade">
                                      <p:cBhvr>
                                        <p:cTn id="7" dur="1000"/>
                                        <p:tgtEl>
                                          <p:spTgt spid="248">
                                            <p:bg/>
                                          </p:spTgt>
                                        </p:tgtEl>
                                      </p:cBhvr>
                                    </p:animEffect>
                                  </p:childTnLst>
                                </p:cTn>
                              </p:par>
                              <p:par>
                                <p:cTn id="8" presetID="10" presetClass="entr" presetSubtype="0" fill="hold" grpId="1" nodeType="withEffect">
                                  <p:stCondLst>
                                    <p:cond delay="0"/>
                                  </p:stCondLst>
                                  <p:iterate>
                                    <p:tmAbs val="0"/>
                                  </p:iterate>
                                  <p:childTnLst>
                                    <p:set>
                                      <p:cBhvr>
                                        <p:cTn id="9" fill="hold"/>
                                        <p:tgtEl>
                                          <p:spTgt spid="248">
                                            <p:txEl>
                                              <p:pRg st="0" end="0"/>
                                            </p:txEl>
                                          </p:spTgt>
                                        </p:tgtEl>
                                        <p:attrNameLst>
                                          <p:attrName>style.visibility</p:attrName>
                                        </p:attrNameLst>
                                      </p:cBhvr>
                                      <p:to>
                                        <p:strVal val="visible"/>
                                      </p:to>
                                    </p:set>
                                    <p:animEffect transition="in" filter="fade">
                                      <p:cBhvr>
                                        <p:cTn id="10" dur="1000"/>
                                        <p:tgtEl>
                                          <p:spTgt spid="24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248">
                                            <p:txEl>
                                              <p:pRg st="1" end="1"/>
                                            </p:txEl>
                                          </p:spTgt>
                                        </p:tgtEl>
                                        <p:attrNameLst>
                                          <p:attrName>style.visibility</p:attrName>
                                        </p:attrNameLst>
                                      </p:cBhvr>
                                      <p:to>
                                        <p:strVal val="visible"/>
                                      </p:to>
                                    </p:set>
                                    <p:animEffect transition="in" filter="fade">
                                      <p:cBhvr>
                                        <p:cTn id="15" dur="1000"/>
                                        <p:tgtEl>
                                          <p:spTgt spid="24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248">
                                            <p:txEl>
                                              <p:pRg st="2" end="2"/>
                                            </p:txEl>
                                          </p:spTgt>
                                        </p:tgtEl>
                                        <p:attrNameLst>
                                          <p:attrName>style.visibility</p:attrName>
                                        </p:attrNameLst>
                                      </p:cBhvr>
                                      <p:to>
                                        <p:strVal val="visible"/>
                                      </p:to>
                                    </p:set>
                                    <p:animEffect transition="in" filter="fade">
                                      <p:cBhvr>
                                        <p:cTn id="20" dur="1000"/>
                                        <p:tgtEl>
                                          <p:spTgt spid="24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1" nodeType="clickEffect">
                                  <p:stCondLst>
                                    <p:cond delay="0"/>
                                  </p:stCondLst>
                                  <p:iterate>
                                    <p:tmAbs val="0"/>
                                  </p:iterate>
                                  <p:childTnLst>
                                    <p:set>
                                      <p:cBhvr>
                                        <p:cTn id="24" fill="hold"/>
                                        <p:tgtEl>
                                          <p:spTgt spid="248">
                                            <p:txEl>
                                              <p:pRg st="3" end="3"/>
                                            </p:txEl>
                                          </p:spTgt>
                                        </p:tgtEl>
                                        <p:attrNameLst>
                                          <p:attrName>style.visibility</p:attrName>
                                        </p:attrNameLst>
                                      </p:cBhvr>
                                      <p:to>
                                        <p:strVal val="visible"/>
                                      </p:to>
                                    </p:set>
                                    <p:animEffect transition="in" filter="fade">
                                      <p:cBhvr>
                                        <p:cTn id="25" dur="1000"/>
                                        <p:tgtEl>
                                          <p:spTgt spid="2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onsequences of Artificial Selection"/>
          <p:cNvSpPr txBox="1">
            <a:spLocks noGrp="1"/>
          </p:cNvSpPr>
          <p:nvPr>
            <p:ph type="title"/>
          </p:nvPr>
        </p:nvSpPr>
        <p:spPr>
          <a:prstGeom prst="rect">
            <a:avLst/>
          </a:prstGeom>
        </p:spPr>
        <p:txBody>
          <a:bodyPr/>
          <a:lstStyle>
            <a:lvl1pPr defTabSz="496570">
              <a:defRPr sz="3825" spc="612"/>
            </a:lvl1pPr>
          </a:lstStyle>
          <a:p>
            <a:r>
              <a:t>Consequences of Artificial Selection</a:t>
            </a:r>
          </a:p>
        </p:txBody>
      </p:sp>
      <p:sp>
        <p:nvSpPr>
          <p:cNvPr id="251" name="Seed banks have been established that contain populations of early ancestors to many modern plants.  This maintains genetic combinations that have been selected against by farmers, but prevents genetic diversity from being lost."/>
          <p:cNvSpPr txBox="1">
            <a:spLocks noGrp="1"/>
          </p:cNvSpPr>
          <p:nvPr>
            <p:ph type="body" sz="half" idx="1"/>
          </p:nvPr>
        </p:nvSpPr>
        <p:spPr>
          <a:xfrm>
            <a:off x="660400" y="2095531"/>
            <a:ext cx="11684000" cy="3363148"/>
          </a:xfrm>
          <a:prstGeom prst="rect">
            <a:avLst/>
          </a:prstGeom>
        </p:spPr>
        <p:txBody>
          <a:bodyPr anchor="t"/>
          <a:lstStyle/>
          <a:p>
            <a:r>
              <a:t>Seed banks have been established that contain populations of early ancestors to many modern plants.  This maintains genetic combinations that have been selected against by farmers, but prevents genetic diversity from being lost.</a:t>
            </a:r>
          </a:p>
        </p:txBody>
      </p:sp>
      <p:pic>
        <p:nvPicPr>
          <p:cNvPr id="252" name="Image" descr="Image"/>
          <p:cNvPicPr>
            <a:picLocks noChangeAspect="1"/>
          </p:cNvPicPr>
          <p:nvPr/>
        </p:nvPicPr>
        <p:blipFill>
          <a:blip r:embed="rId2"/>
          <a:stretch>
            <a:fillRect/>
          </a:stretch>
        </p:blipFill>
        <p:spPr>
          <a:xfrm>
            <a:off x="6890319" y="5522210"/>
            <a:ext cx="5934965" cy="3363147"/>
          </a:xfrm>
          <a:prstGeom prst="rect">
            <a:avLst/>
          </a:prstGeom>
          <a:ln w="12700">
            <a:miter lim="400000"/>
          </a:ln>
        </p:spPr>
      </p:pic>
      <p:sp>
        <p:nvSpPr>
          <p:cNvPr id="253" name="Svalbard Global Seed Vault."/>
          <p:cNvSpPr txBox="1"/>
          <p:nvPr/>
        </p:nvSpPr>
        <p:spPr>
          <a:xfrm>
            <a:off x="6490475" y="8948888"/>
            <a:ext cx="6734653" cy="76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4200"/>
              </a:spcBef>
              <a:defRPr sz="3600"/>
            </a:lvl1pPr>
          </a:lstStyle>
          <a:p>
            <a:r>
              <a:t>Svalbard Global Seed Vault.</a:t>
            </a:r>
          </a:p>
        </p:txBody>
      </p:sp>
      <p:sp>
        <p:nvSpPr>
          <p:cNvPr id="254" name="Many specimens have been collected from farmers growing heirloom varieties, the wild, and from prehistoric archeological sites."/>
          <p:cNvSpPr txBox="1"/>
          <p:nvPr/>
        </p:nvSpPr>
        <p:spPr>
          <a:xfrm>
            <a:off x="685800" y="5336926"/>
            <a:ext cx="5934964" cy="3950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69900" indent="-469900" algn="l">
              <a:spcBef>
                <a:spcPts val="4200"/>
              </a:spcBef>
              <a:buSzPct val="90000"/>
              <a:buChar char="•"/>
              <a:defRPr sz="3600"/>
            </a:lvl1pPr>
          </a:lstStyle>
          <a:p>
            <a:r>
              <a:t>Many specimens have been collected from farmers growing heirloom varieties, the wild, and from prehistoric archeological sites.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1">
                                            <p:bg/>
                                          </p:spTgt>
                                        </p:tgtEl>
                                        <p:attrNameLst>
                                          <p:attrName>style.visibility</p:attrName>
                                        </p:attrNameLst>
                                      </p:cBhvr>
                                      <p:to>
                                        <p:strVal val="visible"/>
                                      </p:to>
                                    </p:set>
                                    <p:animEffect transition="in" filter="fade">
                                      <p:cBhvr>
                                        <p:cTn id="7" dur="1000"/>
                                        <p:tgtEl>
                                          <p:spTgt spid="251">
                                            <p:bg/>
                                          </p:spTgt>
                                        </p:tgtEl>
                                      </p:cBhvr>
                                    </p:animEffect>
                                  </p:childTnLst>
                                </p:cTn>
                              </p:par>
                              <p:par>
                                <p:cTn id="8" presetID="10" presetClass="entr" presetSubtype="0" fill="hold" grpId="1" nodeType="withEffect">
                                  <p:stCondLst>
                                    <p:cond delay="0"/>
                                  </p:stCondLst>
                                  <p:iterate>
                                    <p:tmAbs val="0"/>
                                  </p:iterate>
                                  <p:childTnLst>
                                    <p:set>
                                      <p:cBhvr>
                                        <p:cTn id="9" fill="hold"/>
                                        <p:tgtEl>
                                          <p:spTgt spid="251">
                                            <p:txEl>
                                              <p:pRg st="0" end="0"/>
                                            </p:txEl>
                                          </p:spTgt>
                                        </p:tgtEl>
                                        <p:attrNameLst>
                                          <p:attrName>style.visibility</p:attrName>
                                        </p:attrNameLst>
                                      </p:cBhvr>
                                      <p:to>
                                        <p:strVal val="visible"/>
                                      </p:to>
                                    </p:set>
                                    <p:animEffect transition="in" filter="fade">
                                      <p:cBhvr>
                                        <p:cTn id="10" dur="1000"/>
                                        <p:tgtEl>
                                          <p:spTgt spid="25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2" nodeType="clickEffect">
                                  <p:stCondLst>
                                    <p:cond delay="0"/>
                                  </p:stCondLst>
                                  <p:iterate>
                                    <p:tmAbs val="0"/>
                                  </p:iterate>
                                  <p:childTnLst>
                                    <p:set>
                                      <p:cBhvr>
                                        <p:cTn id="14" fill="hold"/>
                                        <p:tgtEl>
                                          <p:spTgt spid="254"/>
                                        </p:tgtEl>
                                        <p:attrNameLst>
                                          <p:attrName>style.visibility</p:attrName>
                                        </p:attrNameLst>
                                      </p:cBhvr>
                                      <p:to>
                                        <p:strVal val="visible"/>
                                      </p:to>
                                    </p:set>
                                    <p:animEffect transition="in" filter="fade">
                                      <p:cBhvr>
                                        <p:cTn id="15"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1" build="p" bldLvl="5" animBg="1" advAuto="0"/>
      <p:bldP spid="254"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Assignments"/>
          <p:cNvSpPr txBox="1">
            <a:spLocks noGrp="1"/>
          </p:cNvSpPr>
          <p:nvPr>
            <p:ph type="title"/>
          </p:nvPr>
        </p:nvSpPr>
        <p:spPr>
          <a:prstGeom prst="rect">
            <a:avLst/>
          </a:prstGeom>
        </p:spPr>
        <p:txBody>
          <a:bodyPr/>
          <a:lstStyle/>
          <a:p>
            <a:r>
              <a:t>Assignments</a:t>
            </a:r>
          </a:p>
        </p:txBody>
      </p:sp>
      <p:sp>
        <p:nvSpPr>
          <p:cNvPr id="260" name="Read p. 17-18, 47-57…"/>
          <p:cNvSpPr txBox="1">
            <a:spLocks noGrp="1"/>
          </p:cNvSpPr>
          <p:nvPr>
            <p:ph type="body" sz="half" idx="1"/>
          </p:nvPr>
        </p:nvSpPr>
        <p:spPr>
          <a:xfrm>
            <a:off x="660400" y="2819400"/>
            <a:ext cx="5413375" cy="6057900"/>
          </a:xfrm>
          <a:prstGeom prst="rect">
            <a:avLst/>
          </a:prstGeom>
        </p:spPr>
        <p:txBody>
          <a:bodyPr/>
          <a:lstStyle/>
          <a:p>
            <a:r>
              <a:t>Read p. 17-18, 47-57</a:t>
            </a:r>
          </a:p>
          <a:p>
            <a:r>
              <a:t>Complete Workbook Ch 1.3</a:t>
            </a:r>
          </a:p>
          <a:p>
            <a:r>
              <a:t>Artificial Selection WS</a:t>
            </a:r>
          </a:p>
          <a:p>
            <a:pPr lvl="1">
              <a:spcBef>
                <a:spcPts val="0"/>
              </a:spcBef>
            </a:pPr>
            <a:r>
              <a:t>Youtube search “Selective Breeding | Biology for All | FuseSchool”</a:t>
            </a:r>
            <a:r>
              <a:rPr sz="1200">
                <a:latin typeface="Times Roman"/>
                <a:ea typeface="Times Roman"/>
                <a:cs typeface="Times Roman"/>
                <a:sym typeface="Times Roman"/>
              </a:rPr>
              <a:t> </a:t>
            </a:r>
          </a:p>
          <a:p>
            <a:pPr lvl="1">
              <a:spcBef>
                <a:spcPts val="0"/>
              </a:spcBef>
              <a:defRPr>
                <a:latin typeface="Avenir Book"/>
                <a:ea typeface="Avenir Book"/>
                <a:cs typeface="Avenir Book"/>
                <a:sym typeface="Avenir Book"/>
              </a:defRPr>
            </a:pPr>
            <a:r>
              <a:t>Answer all questions on the sheet</a:t>
            </a:r>
          </a:p>
        </p:txBody>
      </p:sp>
      <p:pic>
        <p:nvPicPr>
          <p:cNvPr id="261" name="Image" descr="Image"/>
          <p:cNvPicPr>
            <a:picLocks noChangeAspect="1"/>
          </p:cNvPicPr>
          <p:nvPr/>
        </p:nvPicPr>
        <p:blipFill>
          <a:blip r:embed="rId2"/>
          <a:stretch>
            <a:fillRect/>
          </a:stretch>
        </p:blipFill>
        <p:spPr>
          <a:xfrm>
            <a:off x="6887474" y="2127890"/>
            <a:ext cx="5122652" cy="646366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What is Artificial Selection?"/>
          <p:cNvSpPr txBox="1">
            <a:spLocks noGrp="1"/>
          </p:cNvSpPr>
          <p:nvPr>
            <p:ph type="title"/>
          </p:nvPr>
        </p:nvSpPr>
        <p:spPr>
          <a:prstGeom prst="rect">
            <a:avLst/>
          </a:prstGeom>
        </p:spPr>
        <p:txBody>
          <a:bodyPr/>
          <a:lstStyle/>
          <a:p>
            <a:r>
              <a:t>What is Artificial Selection?</a:t>
            </a:r>
          </a:p>
        </p:txBody>
      </p:sp>
      <p:sp>
        <p:nvSpPr>
          <p:cNvPr id="148" name="Whenever a human exerts selective pressure on a population in order to improve or modify particular desirable traits"/>
          <p:cNvSpPr txBox="1">
            <a:spLocks noGrp="1"/>
          </p:cNvSpPr>
          <p:nvPr>
            <p:ph type="body" sz="quarter" idx="1"/>
          </p:nvPr>
        </p:nvSpPr>
        <p:spPr>
          <a:xfrm>
            <a:off x="660400" y="1765300"/>
            <a:ext cx="11684000" cy="2036565"/>
          </a:xfrm>
          <a:prstGeom prst="rect">
            <a:avLst/>
          </a:prstGeom>
        </p:spPr>
        <p:txBody>
          <a:bodyPr anchor="t"/>
          <a:lstStyle/>
          <a:p>
            <a:r>
              <a:t>Whenever a </a:t>
            </a:r>
            <a:r>
              <a:rPr>
                <a:latin typeface="Avenir Heavy"/>
                <a:ea typeface="Avenir Heavy"/>
                <a:cs typeface="Avenir Heavy"/>
                <a:sym typeface="Avenir Heavy"/>
              </a:rPr>
              <a:t>human</a:t>
            </a:r>
            <a:r>
              <a:t> exerts selective pressure on a population in order to </a:t>
            </a:r>
            <a:r>
              <a:rPr>
                <a:latin typeface="Avenir Heavy"/>
                <a:ea typeface="Avenir Heavy"/>
                <a:cs typeface="Avenir Heavy"/>
                <a:sym typeface="Avenir Heavy"/>
              </a:rPr>
              <a:t>improve</a:t>
            </a:r>
            <a:r>
              <a:t> or </a:t>
            </a:r>
            <a:r>
              <a:rPr>
                <a:latin typeface="Avenir Heavy"/>
                <a:ea typeface="Avenir Heavy"/>
                <a:cs typeface="Avenir Heavy"/>
                <a:sym typeface="Avenir Heavy"/>
              </a:rPr>
              <a:t>modify</a:t>
            </a:r>
            <a:r>
              <a:t> particular desirable traits</a:t>
            </a:r>
          </a:p>
        </p:txBody>
      </p:sp>
      <p:sp>
        <p:nvSpPr>
          <p:cNvPr id="149" name="Example: cats bread for appearance"/>
          <p:cNvSpPr txBox="1"/>
          <p:nvPr/>
        </p:nvSpPr>
        <p:spPr>
          <a:xfrm>
            <a:off x="660400" y="8816482"/>
            <a:ext cx="11684000" cy="835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469900" indent="-469900" algn="l">
              <a:spcBef>
                <a:spcPts val="4200"/>
              </a:spcBef>
              <a:buSzPct val="90000"/>
              <a:buChar char="•"/>
              <a:defRPr sz="3600"/>
            </a:lvl1pPr>
          </a:lstStyle>
          <a:p>
            <a:r>
              <a:t>Example: cats bread for appearance</a:t>
            </a:r>
          </a:p>
        </p:txBody>
      </p:sp>
      <p:pic>
        <p:nvPicPr>
          <p:cNvPr id="150" name="Elf-Cat_01.jpg" descr="Elf-Cat_01.jpg"/>
          <p:cNvPicPr>
            <a:picLocks noChangeAspect="1"/>
          </p:cNvPicPr>
          <p:nvPr/>
        </p:nvPicPr>
        <p:blipFill>
          <a:blip r:embed="rId2"/>
          <a:stretch>
            <a:fillRect/>
          </a:stretch>
        </p:blipFill>
        <p:spPr>
          <a:xfrm>
            <a:off x="9106526" y="3905649"/>
            <a:ext cx="3349626" cy="1743878"/>
          </a:xfrm>
          <a:prstGeom prst="rect">
            <a:avLst/>
          </a:prstGeom>
          <a:ln w="12700">
            <a:miter lim="400000"/>
          </a:ln>
        </p:spPr>
      </p:pic>
      <p:pic>
        <p:nvPicPr>
          <p:cNvPr id="151" name="90.jpg" descr="90.jpg"/>
          <p:cNvPicPr>
            <a:picLocks noChangeAspect="1"/>
          </p:cNvPicPr>
          <p:nvPr/>
        </p:nvPicPr>
        <p:blipFill>
          <a:blip r:embed="rId3"/>
          <a:stretch>
            <a:fillRect/>
          </a:stretch>
        </p:blipFill>
        <p:spPr>
          <a:xfrm>
            <a:off x="9101649" y="6176581"/>
            <a:ext cx="3349626" cy="1973424"/>
          </a:xfrm>
          <a:prstGeom prst="rect">
            <a:avLst/>
          </a:prstGeom>
          <a:ln w="12700">
            <a:miter lim="400000"/>
          </a:ln>
        </p:spPr>
      </p:pic>
      <p:pic>
        <p:nvPicPr>
          <p:cNvPr id="152" name="ScottishFold.jpg" descr="ScottishFold.jpg"/>
          <p:cNvPicPr>
            <a:picLocks noChangeAspect="1"/>
          </p:cNvPicPr>
          <p:nvPr/>
        </p:nvPicPr>
        <p:blipFill>
          <a:blip r:embed="rId4"/>
          <a:stretch>
            <a:fillRect/>
          </a:stretch>
        </p:blipFill>
        <p:spPr>
          <a:xfrm>
            <a:off x="553526" y="6345553"/>
            <a:ext cx="3349626" cy="2233084"/>
          </a:xfrm>
          <a:prstGeom prst="rect">
            <a:avLst/>
          </a:prstGeom>
          <a:ln w="12700">
            <a:miter lim="400000"/>
          </a:ln>
        </p:spPr>
      </p:pic>
      <p:pic>
        <p:nvPicPr>
          <p:cNvPr id="153" name="munchkins-cat.jpg" descr="munchkins-cat.jpg"/>
          <p:cNvPicPr>
            <a:picLocks noChangeAspect="1"/>
          </p:cNvPicPr>
          <p:nvPr/>
        </p:nvPicPr>
        <p:blipFill>
          <a:blip r:embed="rId5"/>
          <a:srcRect t="8306"/>
          <a:stretch>
            <a:fillRect/>
          </a:stretch>
        </p:blipFill>
        <p:spPr>
          <a:xfrm>
            <a:off x="553526" y="3645892"/>
            <a:ext cx="3349740" cy="2461982"/>
          </a:xfrm>
          <a:prstGeom prst="rect">
            <a:avLst/>
          </a:prstGeom>
          <a:ln w="12700">
            <a:miter lim="400000"/>
          </a:ln>
        </p:spPr>
      </p:pic>
      <p:pic>
        <p:nvPicPr>
          <p:cNvPr id="154" name="350.png" descr="350.png"/>
          <p:cNvPicPr>
            <a:picLocks noChangeAspect="1"/>
          </p:cNvPicPr>
          <p:nvPr/>
        </p:nvPicPr>
        <p:blipFill>
          <a:blip r:embed="rId6"/>
          <a:stretch>
            <a:fillRect/>
          </a:stretch>
        </p:blipFill>
        <p:spPr>
          <a:xfrm>
            <a:off x="5077874" y="5027421"/>
            <a:ext cx="2849052" cy="2083878"/>
          </a:xfrm>
          <a:prstGeom prst="rect">
            <a:avLst/>
          </a:prstGeom>
          <a:ln w="12700">
            <a:miter lim="400000"/>
          </a:ln>
        </p:spPr>
      </p:pic>
      <p:sp>
        <p:nvSpPr>
          <p:cNvPr id="155" name="Line"/>
          <p:cNvSpPr/>
          <p:nvPr/>
        </p:nvSpPr>
        <p:spPr>
          <a:xfrm flipV="1">
            <a:off x="8001000" y="5027420"/>
            <a:ext cx="1032837" cy="479890"/>
          </a:xfrm>
          <a:prstGeom prst="line">
            <a:avLst/>
          </a:prstGeom>
          <a:ln w="50800">
            <a:solidFill>
              <a:schemeClr val="accent2"/>
            </a:solidFill>
            <a:miter lim="400000"/>
            <a:tail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156" name="Line"/>
          <p:cNvSpPr/>
          <p:nvPr/>
        </p:nvSpPr>
        <p:spPr>
          <a:xfrm>
            <a:off x="8005440" y="6301208"/>
            <a:ext cx="1022971" cy="424293"/>
          </a:xfrm>
          <a:prstGeom prst="line">
            <a:avLst/>
          </a:prstGeom>
          <a:ln w="50800">
            <a:solidFill>
              <a:schemeClr val="accent2"/>
            </a:solidFill>
            <a:miter lim="400000"/>
            <a:tail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157" name="Line"/>
          <p:cNvSpPr/>
          <p:nvPr/>
        </p:nvSpPr>
        <p:spPr>
          <a:xfrm flipH="1" flipV="1">
            <a:off x="3940975" y="5026540"/>
            <a:ext cx="1062336" cy="482760"/>
          </a:xfrm>
          <a:prstGeom prst="line">
            <a:avLst/>
          </a:prstGeom>
          <a:ln w="50800">
            <a:solidFill>
              <a:schemeClr val="accent2"/>
            </a:solidFill>
            <a:miter lim="400000"/>
            <a:tail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158" name="Line"/>
          <p:cNvSpPr/>
          <p:nvPr/>
        </p:nvSpPr>
        <p:spPr>
          <a:xfrm flipH="1">
            <a:off x="4081620" y="6303602"/>
            <a:ext cx="921691" cy="425988"/>
          </a:xfrm>
          <a:prstGeom prst="line">
            <a:avLst/>
          </a:prstGeom>
          <a:ln w="50800">
            <a:solidFill>
              <a:schemeClr val="accent2"/>
            </a:solidFill>
            <a:miter lim="400000"/>
            <a:tail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159" name="Sphynx"/>
          <p:cNvSpPr txBox="1"/>
          <p:nvPr/>
        </p:nvSpPr>
        <p:spPr>
          <a:xfrm>
            <a:off x="11119345" y="5104742"/>
            <a:ext cx="1342264"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Sphynx</a:t>
            </a:r>
          </a:p>
        </p:txBody>
      </p:sp>
      <p:sp>
        <p:nvSpPr>
          <p:cNvPr id="160" name="Persian"/>
          <p:cNvSpPr txBox="1"/>
          <p:nvPr/>
        </p:nvSpPr>
        <p:spPr>
          <a:xfrm>
            <a:off x="11118087" y="7600691"/>
            <a:ext cx="13350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r>
              <a:t>Persian</a:t>
            </a:r>
          </a:p>
        </p:txBody>
      </p:sp>
      <p:sp>
        <p:nvSpPr>
          <p:cNvPr id="161" name="Munchkin"/>
          <p:cNvSpPr txBox="1"/>
          <p:nvPr/>
        </p:nvSpPr>
        <p:spPr>
          <a:xfrm>
            <a:off x="2326631" y="5480049"/>
            <a:ext cx="1758316"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Munchkin</a:t>
            </a:r>
          </a:p>
        </p:txBody>
      </p:sp>
      <p:sp>
        <p:nvSpPr>
          <p:cNvPr id="162" name="Scottish fold"/>
          <p:cNvSpPr txBox="1"/>
          <p:nvPr/>
        </p:nvSpPr>
        <p:spPr>
          <a:xfrm>
            <a:off x="1710308" y="8045449"/>
            <a:ext cx="2218183"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Scottish fold</a:t>
            </a:r>
          </a:p>
        </p:txBody>
      </p:sp>
      <p:sp>
        <p:nvSpPr>
          <p:cNvPr id="163" name="African wild cat"/>
          <p:cNvSpPr txBox="1"/>
          <p:nvPr/>
        </p:nvSpPr>
        <p:spPr>
          <a:xfrm>
            <a:off x="5157851" y="6597649"/>
            <a:ext cx="268909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t>African wild cat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48">
                                            <p:bg/>
                                          </p:spTgt>
                                        </p:tgtEl>
                                        <p:attrNameLst>
                                          <p:attrName>style.visibility</p:attrName>
                                        </p:attrNameLst>
                                      </p:cBhvr>
                                      <p:to>
                                        <p:strVal val="visible"/>
                                      </p:to>
                                    </p:set>
                                    <p:animEffect transition="in" filter="fade">
                                      <p:cBhvr>
                                        <p:cTn id="7" dur="1000"/>
                                        <p:tgtEl>
                                          <p:spTgt spid="148">
                                            <p:bg/>
                                          </p:spTgt>
                                        </p:tgtEl>
                                      </p:cBhvr>
                                    </p:animEffect>
                                  </p:childTnLst>
                                </p:cTn>
                              </p:par>
                              <p:par>
                                <p:cTn id="8" presetID="10" presetClass="entr" presetSubtype="0" fill="hold" grpId="1" nodeType="withEffect">
                                  <p:stCondLst>
                                    <p:cond delay="0"/>
                                  </p:stCondLst>
                                  <p:iterate>
                                    <p:tmAbs val="0"/>
                                  </p:iterate>
                                  <p:childTnLst>
                                    <p:set>
                                      <p:cBhvr>
                                        <p:cTn id="9" fill="hold"/>
                                        <p:tgtEl>
                                          <p:spTgt spid="148">
                                            <p:txEl>
                                              <p:pRg st="0" end="0"/>
                                            </p:txEl>
                                          </p:spTgt>
                                        </p:tgtEl>
                                        <p:attrNameLst>
                                          <p:attrName>style.visibility</p:attrName>
                                        </p:attrNameLst>
                                      </p:cBhvr>
                                      <p:to>
                                        <p:strVal val="visible"/>
                                      </p:to>
                                    </p:set>
                                    <p:animEffect transition="in" filter="fade">
                                      <p:cBhvr>
                                        <p:cTn id="10" dur="1000"/>
                                        <p:tgtEl>
                                          <p:spTgt spid="14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2" nodeType="clickEffect">
                                  <p:stCondLst>
                                    <p:cond delay="0"/>
                                  </p:stCondLst>
                                  <p:iterate>
                                    <p:tmAbs val="0"/>
                                  </p:iterate>
                                  <p:childTnLst>
                                    <p:set>
                                      <p:cBhvr>
                                        <p:cTn id="14" fill="hold"/>
                                        <p:tgtEl>
                                          <p:spTgt spid="154"/>
                                        </p:tgtEl>
                                        <p:attrNameLst>
                                          <p:attrName>style.visibility</p:attrName>
                                        </p:attrNameLst>
                                      </p:cBhvr>
                                      <p:to>
                                        <p:strVal val="visible"/>
                                      </p:to>
                                    </p:set>
                                    <p:animEffect transition="in" filter="fade">
                                      <p:cBhvr>
                                        <p:cTn id="15" dur="1000"/>
                                        <p:tgtEl>
                                          <p:spTgt spid="154"/>
                                        </p:tgtEl>
                                      </p:cBhvr>
                                    </p:animEffect>
                                  </p:childTnLst>
                                </p:cTn>
                              </p:par>
                            </p:childTnLst>
                          </p:cTn>
                        </p:par>
                        <p:par>
                          <p:cTn id="16" fill="hold">
                            <p:stCondLst>
                              <p:cond delay="1000"/>
                            </p:stCondLst>
                            <p:childTnLst>
                              <p:par>
                                <p:cTn id="17" presetID="23" presetClass="entr" presetSubtype="16" fill="hold" grpId="3" nodeType="afterEffect">
                                  <p:stCondLst>
                                    <p:cond delay="0"/>
                                  </p:stCondLst>
                                  <p:iterate>
                                    <p:tmAbs val="0"/>
                                  </p:iterate>
                                  <p:childTnLst>
                                    <p:set>
                                      <p:cBhvr>
                                        <p:cTn id="18" fill="hold"/>
                                        <p:tgtEl>
                                          <p:spTgt spid="163"/>
                                        </p:tgtEl>
                                        <p:attrNameLst>
                                          <p:attrName>style.visibility</p:attrName>
                                        </p:attrNameLst>
                                      </p:cBhvr>
                                      <p:to>
                                        <p:strVal val="visible"/>
                                      </p:to>
                                    </p:set>
                                    <p:anim calcmode="lin" valueType="num">
                                      <p:cBhvr>
                                        <p:cTn id="19" dur="2500" fill="hold"/>
                                        <p:tgtEl>
                                          <p:spTgt spid="163"/>
                                        </p:tgtEl>
                                        <p:attrNameLst>
                                          <p:attrName>ppt_w</p:attrName>
                                        </p:attrNameLst>
                                      </p:cBhvr>
                                      <p:tavLst>
                                        <p:tav tm="0">
                                          <p:val>
                                            <p:fltVal val="0"/>
                                          </p:val>
                                        </p:tav>
                                        <p:tav tm="100000">
                                          <p:val>
                                            <p:strVal val="#ppt_w"/>
                                          </p:val>
                                        </p:tav>
                                      </p:tavLst>
                                    </p:anim>
                                    <p:anim calcmode="lin" valueType="num">
                                      <p:cBhvr>
                                        <p:cTn id="20" dur="25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fill="hold" grpId="4" nodeType="clickEffect">
                                  <p:stCondLst>
                                    <p:cond delay="0"/>
                                  </p:stCondLst>
                                  <p:iterate>
                                    <p:tmAbs val="0"/>
                                  </p:iterate>
                                  <p:childTnLst>
                                    <p:set>
                                      <p:cBhvr>
                                        <p:cTn id="24" fill="hold"/>
                                        <p:tgtEl>
                                          <p:spTgt spid="149">
                                            <p:bg/>
                                          </p:spTgt>
                                        </p:tgtEl>
                                        <p:attrNameLst>
                                          <p:attrName>style.visibility</p:attrName>
                                        </p:attrNameLst>
                                      </p:cBhvr>
                                      <p:to>
                                        <p:strVal val="visible"/>
                                      </p:to>
                                    </p:set>
                                    <p:animEffect transition="in" filter="fade">
                                      <p:cBhvr>
                                        <p:cTn id="25" dur="1000"/>
                                        <p:tgtEl>
                                          <p:spTgt spid="149">
                                            <p:bg/>
                                          </p:spTgt>
                                        </p:tgtEl>
                                      </p:cBhvr>
                                    </p:animEffect>
                                  </p:childTnLst>
                                </p:cTn>
                              </p:par>
                              <p:par>
                                <p:cTn id="26" presetID="10" presetClass="entr" presetSubtype="0" fill="hold" grpId="4" nodeType="withEffect">
                                  <p:stCondLst>
                                    <p:cond delay="0"/>
                                  </p:stCondLst>
                                  <p:iterate>
                                    <p:tmAbs val="0"/>
                                  </p:iterate>
                                  <p:childTnLst>
                                    <p:set>
                                      <p:cBhvr>
                                        <p:cTn id="27" fill="hold"/>
                                        <p:tgtEl>
                                          <p:spTgt spid="149">
                                            <p:txEl>
                                              <p:pRg st="0" end="0"/>
                                            </p:txEl>
                                          </p:spTgt>
                                        </p:tgtEl>
                                        <p:attrNameLst>
                                          <p:attrName>style.visibility</p:attrName>
                                        </p:attrNameLst>
                                      </p:cBhvr>
                                      <p:to>
                                        <p:strVal val="visible"/>
                                      </p:to>
                                    </p:set>
                                    <p:animEffect transition="in" filter="fade">
                                      <p:cBhvr>
                                        <p:cTn id="28" dur="1000"/>
                                        <p:tgtEl>
                                          <p:spTgt spid="14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grpId="5" nodeType="clickEffect">
                                  <p:stCondLst>
                                    <p:cond delay="0"/>
                                  </p:stCondLst>
                                  <p:iterate>
                                    <p:tmAbs val="0"/>
                                  </p:iterate>
                                  <p:childTnLst>
                                    <p:set>
                                      <p:cBhvr>
                                        <p:cTn id="32" fill="hold"/>
                                        <p:tgtEl>
                                          <p:spTgt spid="155"/>
                                        </p:tgtEl>
                                        <p:attrNameLst>
                                          <p:attrName>style.visibility</p:attrName>
                                        </p:attrNameLst>
                                      </p:cBhvr>
                                      <p:to>
                                        <p:strVal val="visible"/>
                                      </p:to>
                                    </p:set>
                                    <p:animEffect transition="in" filter="fade">
                                      <p:cBhvr>
                                        <p:cTn id="33" dur="1000"/>
                                        <p:tgtEl>
                                          <p:spTgt spid="155"/>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6" nodeType="clickEffect">
                                  <p:stCondLst>
                                    <p:cond delay="0"/>
                                  </p:stCondLst>
                                  <p:iterate>
                                    <p:tmAbs val="0"/>
                                  </p:iterate>
                                  <p:childTnLst>
                                    <p:set>
                                      <p:cBhvr>
                                        <p:cTn id="37" fill="hold"/>
                                        <p:tgtEl>
                                          <p:spTgt spid="150"/>
                                        </p:tgtEl>
                                        <p:attrNameLst>
                                          <p:attrName>style.visibility</p:attrName>
                                        </p:attrNameLst>
                                      </p:cBhvr>
                                      <p:to>
                                        <p:strVal val="visible"/>
                                      </p:to>
                                    </p:set>
                                    <p:anim calcmode="lin" valueType="num">
                                      <p:cBhvr>
                                        <p:cTn id="38" dur="2500" fill="hold"/>
                                        <p:tgtEl>
                                          <p:spTgt spid="150"/>
                                        </p:tgtEl>
                                        <p:attrNameLst>
                                          <p:attrName>ppt_w</p:attrName>
                                        </p:attrNameLst>
                                      </p:cBhvr>
                                      <p:tavLst>
                                        <p:tav tm="0">
                                          <p:val>
                                            <p:fltVal val="0"/>
                                          </p:val>
                                        </p:tav>
                                        <p:tav tm="100000">
                                          <p:val>
                                            <p:strVal val="#ppt_w"/>
                                          </p:val>
                                        </p:tav>
                                      </p:tavLst>
                                    </p:anim>
                                    <p:anim calcmode="lin" valueType="num">
                                      <p:cBhvr>
                                        <p:cTn id="39" dur="2500" fill="hold"/>
                                        <p:tgtEl>
                                          <p:spTgt spid="150"/>
                                        </p:tgtEl>
                                        <p:attrNameLst>
                                          <p:attrName>ppt_h</p:attrName>
                                        </p:attrNameLst>
                                      </p:cBhvr>
                                      <p:tavLst>
                                        <p:tav tm="0">
                                          <p:val>
                                            <p:fltVal val="0"/>
                                          </p:val>
                                        </p:tav>
                                        <p:tav tm="100000">
                                          <p:val>
                                            <p:strVal val="#ppt_h"/>
                                          </p:val>
                                        </p:tav>
                                      </p:tavLst>
                                    </p:anim>
                                  </p:childTnLst>
                                </p:cTn>
                              </p:par>
                            </p:childTnLst>
                          </p:cTn>
                        </p:par>
                        <p:par>
                          <p:cTn id="40" fill="hold">
                            <p:stCondLst>
                              <p:cond delay="2500"/>
                            </p:stCondLst>
                            <p:childTnLst>
                              <p:par>
                                <p:cTn id="41" presetID="23" presetClass="entr" presetSubtype="16" fill="hold" grpId="7" nodeType="afterEffect">
                                  <p:stCondLst>
                                    <p:cond delay="0"/>
                                  </p:stCondLst>
                                  <p:iterate>
                                    <p:tmAbs val="0"/>
                                  </p:iterate>
                                  <p:childTnLst>
                                    <p:set>
                                      <p:cBhvr>
                                        <p:cTn id="42" fill="hold"/>
                                        <p:tgtEl>
                                          <p:spTgt spid="159"/>
                                        </p:tgtEl>
                                        <p:attrNameLst>
                                          <p:attrName>style.visibility</p:attrName>
                                        </p:attrNameLst>
                                      </p:cBhvr>
                                      <p:to>
                                        <p:strVal val="visible"/>
                                      </p:to>
                                    </p:set>
                                    <p:anim calcmode="lin" valueType="num">
                                      <p:cBhvr>
                                        <p:cTn id="43" dur="2500" fill="hold"/>
                                        <p:tgtEl>
                                          <p:spTgt spid="159"/>
                                        </p:tgtEl>
                                        <p:attrNameLst>
                                          <p:attrName>ppt_w</p:attrName>
                                        </p:attrNameLst>
                                      </p:cBhvr>
                                      <p:tavLst>
                                        <p:tav tm="0">
                                          <p:val>
                                            <p:fltVal val="0"/>
                                          </p:val>
                                        </p:tav>
                                        <p:tav tm="100000">
                                          <p:val>
                                            <p:strVal val="#ppt_w"/>
                                          </p:val>
                                        </p:tav>
                                      </p:tavLst>
                                    </p:anim>
                                    <p:anim calcmode="lin" valueType="num">
                                      <p:cBhvr>
                                        <p:cTn id="44" dur="25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fill="hold" grpId="8" nodeType="clickEffect">
                                  <p:stCondLst>
                                    <p:cond delay="0"/>
                                  </p:stCondLst>
                                  <p:iterate>
                                    <p:tmAbs val="0"/>
                                  </p:iterate>
                                  <p:childTnLst>
                                    <p:set>
                                      <p:cBhvr>
                                        <p:cTn id="48" fill="hold"/>
                                        <p:tgtEl>
                                          <p:spTgt spid="156"/>
                                        </p:tgtEl>
                                        <p:attrNameLst>
                                          <p:attrName>style.visibility</p:attrName>
                                        </p:attrNameLst>
                                      </p:cBhvr>
                                      <p:to>
                                        <p:strVal val="visible"/>
                                      </p:to>
                                    </p:set>
                                    <p:animEffect transition="in" filter="fade">
                                      <p:cBhvr>
                                        <p:cTn id="49" dur="1000"/>
                                        <p:tgtEl>
                                          <p:spTgt spid="156"/>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9" nodeType="clickEffect">
                                  <p:stCondLst>
                                    <p:cond delay="0"/>
                                  </p:stCondLst>
                                  <p:iterate>
                                    <p:tmAbs val="0"/>
                                  </p:iterate>
                                  <p:childTnLst>
                                    <p:set>
                                      <p:cBhvr>
                                        <p:cTn id="53" fill="hold"/>
                                        <p:tgtEl>
                                          <p:spTgt spid="151"/>
                                        </p:tgtEl>
                                        <p:attrNameLst>
                                          <p:attrName>style.visibility</p:attrName>
                                        </p:attrNameLst>
                                      </p:cBhvr>
                                      <p:to>
                                        <p:strVal val="visible"/>
                                      </p:to>
                                    </p:set>
                                    <p:anim calcmode="lin" valueType="num">
                                      <p:cBhvr>
                                        <p:cTn id="54" dur="2500" fill="hold"/>
                                        <p:tgtEl>
                                          <p:spTgt spid="151"/>
                                        </p:tgtEl>
                                        <p:attrNameLst>
                                          <p:attrName>ppt_w</p:attrName>
                                        </p:attrNameLst>
                                      </p:cBhvr>
                                      <p:tavLst>
                                        <p:tav tm="0">
                                          <p:val>
                                            <p:fltVal val="0"/>
                                          </p:val>
                                        </p:tav>
                                        <p:tav tm="100000">
                                          <p:val>
                                            <p:strVal val="#ppt_w"/>
                                          </p:val>
                                        </p:tav>
                                      </p:tavLst>
                                    </p:anim>
                                    <p:anim calcmode="lin" valueType="num">
                                      <p:cBhvr>
                                        <p:cTn id="55" dur="2500" fill="hold"/>
                                        <p:tgtEl>
                                          <p:spTgt spid="151"/>
                                        </p:tgtEl>
                                        <p:attrNameLst>
                                          <p:attrName>ppt_h</p:attrName>
                                        </p:attrNameLst>
                                      </p:cBhvr>
                                      <p:tavLst>
                                        <p:tav tm="0">
                                          <p:val>
                                            <p:fltVal val="0"/>
                                          </p:val>
                                        </p:tav>
                                        <p:tav tm="100000">
                                          <p:val>
                                            <p:strVal val="#ppt_h"/>
                                          </p:val>
                                        </p:tav>
                                      </p:tavLst>
                                    </p:anim>
                                  </p:childTnLst>
                                </p:cTn>
                              </p:par>
                            </p:childTnLst>
                          </p:cTn>
                        </p:par>
                        <p:par>
                          <p:cTn id="56" fill="hold">
                            <p:stCondLst>
                              <p:cond delay="2500"/>
                            </p:stCondLst>
                            <p:childTnLst>
                              <p:par>
                                <p:cTn id="57" presetID="23" presetClass="entr" presetSubtype="16" fill="hold" grpId="10" nodeType="afterEffect">
                                  <p:stCondLst>
                                    <p:cond delay="0"/>
                                  </p:stCondLst>
                                  <p:iterate>
                                    <p:tmAbs val="0"/>
                                  </p:iterate>
                                  <p:childTnLst>
                                    <p:set>
                                      <p:cBhvr>
                                        <p:cTn id="58" fill="hold"/>
                                        <p:tgtEl>
                                          <p:spTgt spid="160"/>
                                        </p:tgtEl>
                                        <p:attrNameLst>
                                          <p:attrName>style.visibility</p:attrName>
                                        </p:attrNameLst>
                                      </p:cBhvr>
                                      <p:to>
                                        <p:strVal val="visible"/>
                                      </p:to>
                                    </p:set>
                                    <p:anim calcmode="lin" valueType="num">
                                      <p:cBhvr>
                                        <p:cTn id="59" dur="2500" fill="hold"/>
                                        <p:tgtEl>
                                          <p:spTgt spid="160"/>
                                        </p:tgtEl>
                                        <p:attrNameLst>
                                          <p:attrName>ppt_w</p:attrName>
                                        </p:attrNameLst>
                                      </p:cBhvr>
                                      <p:tavLst>
                                        <p:tav tm="0">
                                          <p:val>
                                            <p:fltVal val="0"/>
                                          </p:val>
                                        </p:tav>
                                        <p:tav tm="100000">
                                          <p:val>
                                            <p:strVal val="#ppt_w"/>
                                          </p:val>
                                        </p:tav>
                                      </p:tavLst>
                                    </p:anim>
                                    <p:anim calcmode="lin" valueType="num">
                                      <p:cBhvr>
                                        <p:cTn id="60" dur="25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fill="hold" grpId="11" nodeType="clickEffect">
                                  <p:stCondLst>
                                    <p:cond delay="0"/>
                                  </p:stCondLst>
                                  <p:iterate>
                                    <p:tmAbs val="0"/>
                                  </p:iterate>
                                  <p:childTnLst>
                                    <p:set>
                                      <p:cBhvr>
                                        <p:cTn id="64" fill="hold"/>
                                        <p:tgtEl>
                                          <p:spTgt spid="158"/>
                                        </p:tgtEl>
                                        <p:attrNameLst>
                                          <p:attrName>style.visibility</p:attrName>
                                        </p:attrNameLst>
                                      </p:cBhvr>
                                      <p:to>
                                        <p:strVal val="visible"/>
                                      </p:to>
                                    </p:set>
                                    <p:animEffect transition="in" filter="fade">
                                      <p:cBhvr>
                                        <p:cTn id="65" dur="1000"/>
                                        <p:tgtEl>
                                          <p:spTgt spid="158"/>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12" nodeType="clickEffect">
                                  <p:stCondLst>
                                    <p:cond delay="0"/>
                                  </p:stCondLst>
                                  <p:iterate>
                                    <p:tmAbs val="0"/>
                                  </p:iterate>
                                  <p:childTnLst>
                                    <p:set>
                                      <p:cBhvr>
                                        <p:cTn id="69" fill="hold"/>
                                        <p:tgtEl>
                                          <p:spTgt spid="152"/>
                                        </p:tgtEl>
                                        <p:attrNameLst>
                                          <p:attrName>style.visibility</p:attrName>
                                        </p:attrNameLst>
                                      </p:cBhvr>
                                      <p:to>
                                        <p:strVal val="visible"/>
                                      </p:to>
                                    </p:set>
                                    <p:anim calcmode="lin" valueType="num">
                                      <p:cBhvr>
                                        <p:cTn id="70" dur="2500" fill="hold"/>
                                        <p:tgtEl>
                                          <p:spTgt spid="152"/>
                                        </p:tgtEl>
                                        <p:attrNameLst>
                                          <p:attrName>ppt_w</p:attrName>
                                        </p:attrNameLst>
                                      </p:cBhvr>
                                      <p:tavLst>
                                        <p:tav tm="0">
                                          <p:val>
                                            <p:fltVal val="0"/>
                                          </p:val>
                                        </p:tav>
                                        <p:tav tm="100000">
                                          <p:val>
                                            <p:strVal val="#ppt_w"/>
                                          </p:val>
                                        </p:tav>
                                      </p:tavLst>
                                    </p:anim>
                                    <p:anim calcmode="lin" valueType="num">
                                      <p:cBhvr>
                                        <p:cTn id="71" dur="2500" fill="hold"/>
                                        <p:tgtEl>
                                          <p:spTgt spid="152"/>
                                        </p:tgtEl>
                                        <p:attrNameLst>
                                          <p:attrName>ppt_h</p:attrName>
                                        </p:attrNameLst>
                                      </p:cBhvr>
                                      <p:tavLst>
                                        <p:tav tm="0">
                                          <p:val>
                                            <p:fltVal val="0"/>
                                          </p:val>
                                        </p:tav>
                                        <p:tav tm="100000">
                                          <p:val>
                                            <p:strVal val="#ppt_h"/>
                                          </p:val>
                                        </p:tav>
                                      </p:tavLst>
                                    </p:anim>
                                  </p:childTnLst>
                                </p:cTn>
                              </p:par>
                            </p:childTnLst>
                          </p:cTn>
                        </p:par>
                        <p:par>
                          <p:cTn id="72" fill="hold">
                            <p:stCondLst>
                              <p:cond delay="2500"/>
                            </p:stCondLst>
                            <p:childTnLst>
                              <p:par>
                                <p:cTn id="73" presetID="23" presetClass="entr" presetSubtype="16" fill="hold" grpId="13" nodeType="afterEffect">
                                  <p:stCondLst>
                                    <p:cond delay="0"/>
                                  </p:stCondLst>
                                  <p:iterate>
                                    <p:tmAbs val="0"/>
                                  </p:iterate>
                                  <p:childTnLst>
                                    <p:set>
                                      <p:cBhvr>
                                        <p:cTn id="74" fill="hold"/>
                                        <p:tgtEl>
                                          <p:spTgt spid="162"/>
                                        </p:tgtEl>
                                        <p:attrNameLst>
                                          <p:attrName>style.visibility</p:attrName>
                                        </p:attrNameLst>
                                      </p:cBhvr>
                                      <p:to>
                                        <p:strVal val="visible"/>
                                      </p:to>
                                    </p:set>
                                    <p:anim calcmode="lin" valueType="num">
                                      <p:cBhvr>
                                        <p:cTn id="75" dur="2500" fill="hold"/>
                                        <p:tgtEl>
                                          <p:spTgt spid="162"/>
                                        </p:tgtEl>
                                        <p:attrNameLst>
                                          <p:attrName>ppt_w</p:attrName>
                                        </p:attrNameLst>
                                      </p:cBhvr>
                                      <p:tavLst>
                                        <p:tav tm="0">
                                          <p:val>
                                            <p:fltVal val="0"/>
                                          </p:val>
                                        </p:tav>
                                        <p:tav tm="100000">
                                          <p:val>
                                            <p:strVal val="#ppt_w"/>
                                          </p:val>
                                        </p:tav>
                                      </p:tavLst>
                                    </p:anim>
                                    <p:anim calcmode="lin" valueType="num">
                                      <p:cBhvr>
                                        <p:cTn id="76" dur="2500" fill="hold"/>
                                        <p:tgtEl>
                                          <p:spTgt spid="162"/>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fill="hold" grpId="14" nodeType="clickEffect">
                                  <p:stCondLst>
                                    <p:cond delay="0"/>
                                  </p:stCondLst>
                                  <p:iterate>
                                    <p:tmAbs val="0"/>
                                  </p:iterate>
                                  <p:childTnLst>
                                    <p:set>
                                      <p:cBhvr>
                                        <p:cTn id="80" fill="hold"/>
                                        <p:tgtEl>
                                          <p:spTgt spid="157"/>
                                        </p:tgtEl>
                                        <p:attrNameLst>
                                          <p:attrName>style.visibility</p:attrName>
                                        </p:attrNameLst>
                                      </p:cBhvr>
                                      <p:to>
                                        <p:strVal val="visible"/>
                                      </p:to>
                                    </p:set>
                                    <p:animEffect transition="in" filter="fade">
                                      <p:cBhvr>
                                        <p:cTn id="81" dur="1000"/>
                                        <p:tgtEl>
                                          <p:spTgt spid="157"/>
                                        </p:tgtEl>
                                      </p:cBhvr>
                                    </p:animEffect>
                                  </p:childTnLst>
                                </p:cTn>
                              </p:par>
                            </p:childTnLst>
                          </p:cTn>
                        </p:par>
                      </p:childTnLst>
                    </p:cTn>
                  </p:par>
                  <p:par>
                    <p:cTn id="82" fill="hold">
                      <p:stCondLst>
                        <p:cond delay="indefinite"/>
                      </p:stCondLst>
                      <p:childTnLst>
                        <p:par>
                          <p:cTn id="83" fill="hold">
                            <p:stCondLst>
                              <p:cond delay="0"/>
                            </p:stCondLst>
                            <p:childTnLst>
                              <p:par>
                                <p:cTn id="84" presetID="23" presetClass="entr" presetSubtype="16" fill="hold" grpId="15" nodeType="clickEffect">
                                  <p:stCondLst>
                                    <p:cond delay="0"/>
                                  </p:stCondLst>
                                  <p:iterate>
                                    <p:tmAbs val="0"/>
                                  </p:iterate>
                                  <p:childTnLst>
                                    <p:set>
                                      <p:cBhvr>
                                        <p:cTn id="85" fill="hold"/>
                                        <p:tgtEl>
                                          <p:spTgt spid="153"/>
                                        </p:tgtEl>
                                        <p:attrNameLst>
                                          <p:attrName>style.visibility</p:attrName>
                                        </p:attrNameLst>
                                      </p:cBhvr>
                                      <p:to>
                                        <p:strVal val="visible"/>
                                      </p:to>
                                    </p:set>
                                    <p:anim calcmode="lin" valueType="num">
                                      <p:cBhvr>
                                        <p:cTn id="86" dur="2500" fill="hold"/>
                                        <p:tgtEl>
                                          <p:spTgt spid="153"/>
                                        </p:tgtEl>
                                        <p:attrNameLst>
                                          <p:attrName>ppt_w</p:attrName>
                                        </p:attrNameLst>
                                      </p:cBhvr>
                                      <p:tavLst>
                                        <p:tav tm="0">
                                          <p:val>
                                            <p:fltVal val="0"/>
                                          </p:val>
                                        </p:tav>
                                        <p:tav tm="100000">
                                          <p:val>
                                            <p:strVal val="#ppt_w"/>
                                          </p:val>
                                        </p:tav>
                                      </p:tavLst>
                                    </p:anim>
                                    <p:anim calcmode="lin" valueType="num">
                                      <p:cBhvr>
                                        <p:cTn id="87" dur="2500" fill="hold"/>
                                        <p:tgtEl>
                                          <p:spTgt spid="153"/>
                                        </p:tgtEl>
                                        <p:attrNameLst>
                                          <p:attrName>ppt_h</p:attrName>
                                        </p:attrNameLst>
                                      </p:cBhvr>
                                      <p:tavLst>
                                        <p:tav tm="0">
                                          <p:val>
                                            <p:fltVal val="0"/>
                                          </p:val>
                                        </p:tav>
                                        <p:tav tm="100000">
                                          <p:val>
                                            <p:strVal val="#ppt_h"/>
                                          </p:val>
                                        </p:tav>
                                      </p:tavLst>
                                    </p:anim>
                                  </p:childTnLst>
                                </p:cTn>
                              </p:par>
                            </p:childTnLst>
                          </p:cTn>
                        </p:par>
                        <p:par>
                          <p:cTn id="88" fill="hold">
                            <p:stCondLst>
                              <p:cond delay="2500"/>
                            </p:stCondLst>
                            <p:childTnLst>
                              <p:par>
                                <p:cTn id="89" presetID="23" presetClass="entr" presetSubtype="16" fill="hold" grpId="16" nodeType="afterEffect">
                                  <p:stCondLst>
                                    <p:cond delay="0"/>
                                  </p:stCondLst>
                                  <p:iterate>
                                    <p:tmAbs val="0"/>
                                  </p:iterate>
                                  <p:childTnLst>
                                    <p:set>
                                      <p:cBhvr>
                                        <p:cTn id="90" fill="hold"/>
                                        <p:tgtEl>
                                          <p:spTgt spid="161"/>
                                        </p:tgtEl>
                                        <p:attrNameLst>
                                          <p:attrName>style.visibility</p:attrName>
                                        </p:attrNameLst>
                                      </p:cBhvr>
                                      <p:to>
                                        <p:strVal val="visible"/>
                                      </p:to>
                                    </p:set>
                                    <p:anim calcmode="lin" valueType="num">
                                      <p:cBhvr>
                                        <p:cTn id="91" dur="2500" fill="hold"/>
                                        <p:tgtEl>
                                          <p:spTgt spid="161"/>
                                        </p:tgtEl>
                                        <p:attrNameLst>
                                          <p:attrName>ppt_w</p:attrName>
                                        </p:attrNameLst>
                                      </p:cBhvr>
                                      <p:tavLst>
                                        <p:tav tm="0">
                                          <p:val>
                                            <p:fltVal val="0"/>
                                          </p:val>
                                        </p:tav>
                                        <p:tav tm="100000">
                                          <p:val>
                                            <p:strVal val="#ppt_w"/>
                                          </p:val>
                                        </p:tav>
                                      </p:tavLst>
                                    </p:anim>
                                    <p:anim calcmode="lin" valueType="num">
                                      <p:cBhvr>
                                        <p:cTn id="92" dur="2500" fill="hold"/>
                                        <p:tgtEl>
                                          <p:spTgt spid="1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1" build="p" bldLvl="5" animBg="1" advAuto="0"/>
      <p:bldP spid="149" grpId="4" build="p" bldLvl="5" animBg="1" advAuto="0"/>
      <p:bldP spid="150" grpId="6" animBg="1" advAuto="0"/>
      <p:bldP spid="151" grpId="9" animBg="1" advAuto="0"/>
      <p:bldP spid="152" grpId="12" animBg="1" advAuto="0"/>
      <p:bldP spid="153" grpId="15" animBg="1" advAuto="0"/>
      <p:bldP spid="154" grpId="2" animBg="1" advAuto="0"/>
      <p:bldP spid="155" grpId="5" animBg="1" advAuto="0"/>
      <p:bldP spid="156" grpId="8" animBg="1" advAuto="0"/>
      <p:bldP spid="157" grpId="14" animBg="1" advAuto="0"/>
      <p:bldP spid="158" grpId="11" animBg="1" advAuto="0"/>
      <p:bldP spid="159" grpId="7" animBg="1" advAuto="0"/>
      <p:bldP spid="160" grpId="10" animBg="1" advAuto="0"/>
      <p:bldP spid="161" grpId="16" animBg="1" advAuto="0"/>
      <p:bldP spid="162" grpId="13" animBg="1" advAuto="0"/>
      <p:bldP spid="163"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What is Artificial Selection?"/>
          <p:cNvSpPr txBox="1">
            <a:spLocks noGrp="1"/>
          </p:cNvSpPr>
          <p:nvPr>
            <p:ph type="title"/>
          </p:nvPr>
        </p:nvSpPr>
        <p:spPr>
          <a:prstGeom prst="rect">
            <a:avLst/>
          </a:prstGeom>
        </p:spPr>
        <p:txBody>
          <a:bodyPr/>
          <a:lstStyle/>
          <a:p>
            <a:r>
              <a:t>What is Artificial Selection?</a:t>
            </a:r>
          </a:p>
        </p:txBody>
      </p:sp>
      <p:sp>
        <p:nvSpPr>
          <p:cNvPr id="166" name="Selectively breeding only those individuals that have desirable characteristics.…"/>
          <p:cNvSpPr txBox="1">
            <a:spLocks noGrp="1"/>
          </p:cNvSpPr>
          <p:nvPr>
            <p:ph type="body" sz="half" idx="1"/>
          </p:nvPr>
        </p:nvSpPr>
        <p:spPr>
          <a:xfrm>
            <a:off x="381000" y="2019300"/>
            <a:ext cx="7041158" cy="7204472"/>
          </a:xfrm>
          <a:prstGeom prst="rect">
            <a:avLst/>
          </a:prstGeom>
        </p:spPr>
        <p:txBody>
          <a:bodyPr/>
          <a:lstStyle/>
          <a:p>
            <a:pPr>
              <a:spcBef>
                <a:spcPts val="1000"/>
              </a:spcBef>
            </a:pPr>
            <a:r>
              <a:rPr>
                <a:latin typeface="Avenir Heavy"/>
                <a:ea typeface="Avenir Heavy"/>
                <a:cs typeface="Avenir Heavy"/>
                <a:sym typeface="Avenir Heavy"/>
              </a:rPr>
              <a:t>Selectively breeding</a:t>
            </a:r>
            <a:r>
              <a:t> only those individuals that have </a:t>
            </a:r>
            <a:r>
              <a:rPr>
                <a:latin typeface="Avenir Heavy"/>
                <a:ea typeface="Avenir Heavy"/>
                <a:cs typeface="Avenir Heavy"/>
                <a:sym typeface="Avenir Heavy"/>
              </a:rPr>
              <a:t>desirable characteristics.</a:t>
            </a:r>
          </a:p>
          <a:p>
            <a:pPr>
              <a:spcBef>
                <a:spcPts val="1000"/>
              </a:spcBef>
            </a:pPr>
            <a:r>
              <a:t>Humans have been selectively breeding plants and animals for </a:t>
            </a:r>
            <a:r>
              <a:rPr>
                <a:latin typeface="Avenir Heavy"/>
                <a:ea typeface="Avenir Heavy"/>
                <a:cs typeface="Avenir Heavy"/>
                <a:sym typeface="Avenir Heavy"/>
              </a:rPr>
              <a:t>thousands</a:t>
            </a:r>
            <a:r>
              <a:t> of years.</a:t>
            </a:r>
          </a:p>
          <a:p>
            <a:pPr lvl="1">
              <a:spcBef>
                <a:spcPts val="1000"/>
              </a:spcBef>
            </a:pPr>
            <a:r>
              <a:t>Plants: corn, rice, watermelon, wheat…</a:t>
            </a:r>
          </a:p>
          <a:p>
            <a:pPr lvl="1">
              <a:spcBef>
                <a:spcPts val="1000"/>
              </a:spcBef>
            </a:pPr>
            <a:r>
              <a:t>Animals: cows, dogs, sheep, chickens, fish…</a:t>
            </a:r>
          </a:p>
        </p:txBody>
      </p:sp>
      <p:pic>
        <p:nvPicPr>
          <p:cNvPr id="167" name="dogs_sm.jpg" descr="dogs_sm.jpg"/>
          <p:cNvPicPr>
            <a:picLocks noChangeAspect="1"/>
          </p:cNvPicPr>
          <p:nvPr/>
        </p:nvPicPr>
        <p:blipFill>
          <a:blip r:embed="rId2"/>
          <a:stretch>
            <a:fillRect/>
          </a:stretch>
        </p:blipFill>
        <p:spPr>
          <a:xfrm>
            <a:off x="10181605" y="1727200"/>
            <a:ext cx="2467595" cy="3290126"/>
          </a:xfrm>
          <a:prstGeom prst="rect">
            <a:avLst/>
          </a:prstGeom>
          <a:ln w="12700">
            <a:miter lim="400000"/>
          </a:ln>
        </p:spPr>
      </p:pic>
      <p:pic>
        <p:nvPicPr>
          <p:cNvPr id="168" name="8529661271_7a33cff53e_b.jpg" descr="8529661271_7a33cff53e_b.jpg"/>
          <p:cNvPicPr>
            <a:picLocks noChangeAspect="1"/>
          </p:cNvPicPr>
          <p:nvPr/>
        </p:nvPicPr>
        <p:blipFill>
          <a:blip r:embed="rId3"/>
          <a:stretch>
            <a:fillRect/>
          </a:stretch>
        </p:blipFill>
        <p:spPr>
          <a:xfrm>
            <a:off x="7475521" y="2588328"/>
            <a:ext cx="2053066" cy="1567869"/>
          </a:xfrm>
          <a:prstGeom prst="rect">
            <a:avLst/>
          </a:prstGeom>
          <a:ln w="12700">
            <a:miter lim="400000"/>
          </a:ln>
        </p:spPr>
      </p:pic>
      <p:sp>
        <p:nvSpPr>
          <p:cNvPr id="169" name="Line"/>
          <p:cNvSpPr/>
          <p:nvPr/>
        </p:nvSpPr>
        <p:spPr>
          <a:xfrm>
            <a:off x="9592653" y="3348309"/>
            <a:ext cx="524887" cy="1"/>
          </a:xfrm>
          <a:prstGeom prst="line">
            <a:avLst/>
          </a:prstGeom>
          <a:ln w="50800">
            <a:solidFill>
              <a:schemeClr val="accent2"/>
            </a:solidFill>
            <a:miter lim="400000"/>
            <a:tail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pic>
        <p:nvPicPr>
          <p:cNvPr id="170" name="une-sequence-amelioree-du-genome-de-reference-du-bananier_lightbox.jpg" descr="une-sequence-amelioree-du-genome-de-reference-du-bananier_lightbox.jpg"/>
          <p:cNvPicPr>
            <a:picLocks noChangeAspect="1"/>
          </p:cNvPicPr>
          <p:nvPr/>
        </p:nvPicPr>
        <p:blipFill>
          <a:blip r:embed="rId4"/>
          <a:stretch>
            <a:fillRect/>
          </a:stretch>
        </p:blipFill>
        <p:spPr>
          <a:xfrm>
            <a:off x="7416342" y="4528669"/>
            <a:ext cx="2171424" cy="2588733"/>
          </a:xfrm>
          <a:prstGeom prst="rect">
            <a:avLst/>
          </a:prstGeom>
          <a:ln w="12700">
            <a:miter lim="400000"/>
          </a:ln>
        </p:spPr>
      </p:pic>
      <p:pic>
        <p:nvPicPr>
          <p:cNvPr id="171" name="belgianblue.jpg" descr="belgianblue.jpg"/>
          <p:cNvPicPr>
            <a:picLocks noChangeAspect="1"/>
          </p:cNvPicPr>
          <p:nvPr/>
        </p:nvPicPr>
        <p:blipFill>
          <a:blip r:embed="rId5"/>
          <a:stretch>
            <a:fillRect/>
          </a:stretch>
        </p:blipFill>
        <p:spPr>
          <a:xfrm>
            <a:off x="8251804" y="7489873"/>
            <a:ext cx="4239755" cy="2148568"/>
          </a:xfrm>
          <a:prstGeom prst="rect">
            <a:avLst/>
          </a:prstGeom>
          <a:ln w="12700">
            <a:miter lim="400000"/>
          </a:ln>
        </p:spPr>
      </p:pic>
      <p:pic>
        <p:nvPicPr>
          <p:cNvPr id="172" name="Types-of-Betta-Fish-Which-is-the-Perfect-One-for-You-Banner-678x381.jpg" descr="Types-of-Betta-Fish-Which-is-the-Perfect-One-for-You-Banner-678x381.jpg"/>
          <p:cNvPicPr>
            <a:picLocks noChangeAspect="1"/>
          </p:cNvPicPr>
          <p:nvPr/>
        </p:nvPicPr>
        <p:blipFill>
          <a:blip r:embed="rId6"/>
          <a:stretch>
            <a:fillRect/>
          </a:stretch>
        </p:blipFill>
        <p:spPr>
          <a:xfrm>
            <a:off x="9694674" y="5286642"/>
            <a:ext cx="3441457" cy="193391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66">
                                            <p:bg/>
                                          </p:spTgt>
                                        </p:tgtEl>
                                        <p:attrNameLst>
                                          <p:attrName>style.visibility</p:attrName>
                                        </p:attrNameLst>
                                      </p:cBhvr>
                                      <p:to>
                                        <p:strVal val="visible"/>
                                      </p:to>
                                    </p:set>
                                    <p:animEffect transition="in" filter="fade">
                                      <p:cBhvr>
                                        <p:cTn id="7" dur="1000"/>
                                        <p:tgtEl>
                                          <p:spTgt spid="166">
                                            <p:bg/>
                                          </p:spTgt>
                                        </p:tgtEl>
                                      </p:cBhvr>
                                    </p:animEffect>
                                  </p:childTnLst>
                                </p:cTn>
                              </p:par>
                              <p:par>
                                <p:cTn id="8" presetID="10" presetClass="entr" presetSubtype="0" fill="hold" grpId="1" nodeType="withEffect">
                                  <p:stCondLst>
                                    <p:cond delay="0"/>
                                  </p:stCondLst>
                                  <p:iterate>
                                    <p:tmAbs val="0"/>
                                  </p:iterate>
                                  <p:childTnLst>
                                    <p:set>
                                      <p:cBhvr>
                                        <p:cTn id="9" fill="hold"/>
                                        <p:tgtEl>
                                          <p:spTgt spid="166">
                                            <p:txEl>
                                              <p:pRg st="0" end="0"/>
                                            </p:txEl>
                                          </p:spTgt>
                                        </p:tgtEl>
                                        <p:attrNameLst>
                                          <p:attrName>style.visibility</p:attrName>
                                        </p:attrNameLst>
                                      </p:cBhvr>
                                      <p:to>
                                        <p:strVal val="visible"/>
                                      </p:to>
                                    </p:set>
                                    <p:animEffect transition="in" filter="fade">
                                      <p:cBhvr>
                                        <p:cTn id="10" dur="1000"/>
                                        <p:tgtEl>
                                          <p:spTgt spid="16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166">
                                            <p:txEl>
                                              <p:pRg st="1" end="1"/>
                                            </p:txEl>
                                          </p:spTgt>
                                        </p:tgtEl>
                                        <p:attrNameLst>
                                          <p:attrName>style.visibility</p:attrName>
                                        </p:attrNameLst>
                                      </p:cBhvr>
                                      <p:to>
                                        <p:strVal val="visible"/>
                                      </p:to>
                                    </p:set>
                                    <p:animEffect transition="in" filter="fade">
                                      <p:cBhvr>
                                        <p:cTn id="15" dur="1000"/>
                                        <p:tgtEl>
                                          <p:spTgt spid="16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166">
                                            <p:txEl>
                                              <p:pRg st="2" end="2"/>
                                            </p:txEl>
                                          </p:spTgt>
                                        </p:tgtEl>
                                        <p:attrNameLst>
                                          <p:attrName>style.visibility</p:attrName>
                                        </p:attrNameLst>
                                      </p:cBhvr>
                                      <p:to>
                                        <p:strVal val="visible"/>
                                      </p:to>
                                    </p:set>
                                    <p:animEffect transition="in" filter="fade">
                                      <p:cBhvr>
                                        <p:cTn id="20" dur="1000"/>
                                        <p:tgtEl>
                                          <p:spTgt spid="16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2" nodeType="clickEffect">
                                  <p:stCondLst>
                                    <p:cond delay="0"/>
                                  </p:stCondLst>
                                  <p:iterate>
                                    <p:tmAbs val="0"/>
                                  </p:iterate>
                                  <p:childTnLst>
                                    <p:set>
                                      <p:cBhvr>
                                        <p:cTn id="24" fill="hold"/>
                                        <p:tgtEl>
                                          <p:spTgt spid="170"/>
                                        </p:tgtEl>
                                        <p:attrNameLst>
                                          <p:attrName>style.visibility</p:attrName>
                                        </p:attrNameLst>
                                      </p:cBhvr>
                                      <p:to>
                                        <p:strVal val="visible"/>
                                      </p:to>
                                    </p:set>
                                    <p:animEffect transition="in" filter="fade">
                                      <p:cBhvr>
                                        <p:cTn id="25" dur="1000"/>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1" nodeType="clickEffect">
                                  <p:stCondLst>
                                    <p:cond delay="0"/>
                                  </p:stCondLst>
                                  <p:iterate>
                                    <p:tmAbs val="0"/>
                                  </p:iterate>
                                  <p:childTnLst>
                                    <p:set>
                                      <p:cBhvr>
                                        <p:cTn id="29" fill="hold"/>
                                        <p:tgtEl>
                                          <p:spTgt spid="166">
                                            <p:txEl>
                                              <p:pRg st="3" end="3"/>
                                            </p:txEl>
                                          </p:spTgt>
                                        </p:tgtEl>
                                        <p:attrNameLst>
                                          <p:attrName>style.visibility</p:attrName>
                                        </p:attrNameLst>
                                      </p:cBhvr>
                                      <p:to>
                                        <p:strVal val="visible"/>
                                      </p:to>
                                    </p:set>
                                    <p:animEffect transition="in" filter="fade">
                                      <p:cBhvr>
                                        <p:cTn id="30" dur="1000"/>
                                        <p:tgtEl>
                                          <p:spTgt spid="16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grpId="3" nodeType="clickEffect">
                                  <p:stCondLst>
                                    <p:cond delay="0"/>
                                  </p:stCondLst>
                                  <p:iterate>
                                    <p:tmAbs val="0"/>
                                  </p:iterate>
                                  <p:childTnLst>
                                    <p:set>
                                      <p:cBhvr>
                                        <p:cTn id="34" fill="hold"/>
                                        <p:tgtEl>
                                          <p:spTgt spid="168"/>
                                        </p:tgtEl>
                                        <p:attrNameLst>
                                          <p:attrName>style.visibility</p:attrName>
                                        </p:attrNameLst>
                                      </p:cBhvr>
                                      <p:to>
                                        <p:strVal val="visible"/>
                                      </p:to>
                                    </p:set>
                                    <p:animEffect transition="in" filter="fade">
                                      <p:cBhvr>
                                        <p:cTn id="35" dur="1000"/>
                                        <p:tgtEl>
                                          <p:spTgt spid="168"/>
                                        </p:tgtEl>
                                      </p:cBhvr>
                                    </p:animEffect>
                                  </p:childTnLst>
                                </p:cTn>
                              </p:par>
                            </p:childTnLst>
                          </p:cTn>
                        </p:par>
                        <p:par>
                          <p:cTn id="36" fill="hold">
                            <p:stCondLst>
                              <p:cond delay="1000"/>
                            </p:stCondLst>
                            <p:childTnLst>
                              <p:par>
                                <p:cTn id="37" presetID="10" presetClass="entr" fill="hold" grpId="4" nodeType="afterEffect">
                                  <p:stCondLst>
                                    <p:cond delay="0"/>
                                  </p:stCondLst>
                                  <p:iterate>
                                    <p:tmAbs val="0"/>
                                  </p:iterate>
                                  <p:childTnLst>
                                    <p:set>
                                      <p:cBhvr>
                                        <p:cTn id="38" fill="hold"/>
                                        <p:tgtEl>
                                          <p:spTgt spid="169"/>
                                        </p:tgtEl>
                                        <p:attrNameLst>
                                          <p:attrName>style.visibility</p:attrName>
                                        </p:attrNameLst>
                                      </p:cBhvr>
                                      <p:to>
                                        <p:strVal val="visible"/>
                                      </p:to>
                                    </p:set>
                                    <p:animEffect transition="in" filter="fade">
                                      <p:cBhvr>
                                        <p:cTn id="39" dur="1000"/>
                                        <p:tgtEl>
                                          <p:spTgt spid="169"/>
                                        </p:tgtEl>
                                      </p:cBhvr>
                                    </p:animEffect>
                                  </p:childTnLst>
                                </p:cTn>
                              </p:par>
                            </p:childTnLst>
                          </p:cTn>
                        </p:par>
                        <p:par>
                          <p:cTn id="40" fill="hold">
                            <p:stCondLst>
                              <p:cond delay="2000"/>
                            </p:stCondLst>
                            <p:childTnLst>
                              <p:par>
                                <p:cTn id="41" presetID="10" presetClass="entr" fill="hold" grpId="5" nodeType="afterEffect">
                                  <p:stCondLst>
                                    <p:cond delay="0"/>
                                  </p:stCondLst>
                                  <p:iterate>
                                    <p:tmAbs val="0"/>
                                  </p:iterate>
                                  <p:childTnLst>
                                    <p:set>
                                      <p:cBhvr>
                                        <p:cTn id="42" fill="hold"/>
                                        <p:tgtEl>
                                          <p:spTgt spid="167"/>
                                        </p:tgtEl>
                                        <p:attrNameLst>
                                          <p:attrName>style.visibility</p:attrName>
                                        </p:attrNameLst>
                                      </p:cBhvr>
                                      <p:to>
                                        <p:strVal val="visible"/>
                                      </p:to>
                                    </p:set>
                                    <p:animEffect transition="in" filter="fade">
                                      <p:cBhvr>
                                        <p:cTn id="43" dur="1000"/>
                                        <p:tgtEl>
                                          <p:spTgt spid="16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6" nodeType="clickEffect">
                                  <p:stCondLst>
                                    <p:cond delay="0"/>
                                  </p:stCondLst>
                                  <p:iterate>
                                    <p:tmAbs val="0"/>
                                  </p:iterate>
                                  <p:childTnLst>
                                    <p:set>
                                      <p:cBhvr>
                                        <p:cTn id="47" fill="hold"/>
                                        <p:tgtEl>
                                          <p:spTgt spid="172"/>
                                        </p:tgtEl>
                                        <p:attrNameLst>
                                          <p:attrName>style.visibility</p:attrName>
                                        </p:attrNameLst>
                                      </p:cBhvr>
                                      <p:to>
                                        <p:strVal val="visible"/>
                                      </p:to>
                                    </p:set>
                                    <p:animEffect transition="in" filter="fade">
                                      <p:cBhvr>
                                        <p:cTn id="48" dur="1000"/>
                                        <p:tgtEl>
                                          <p:spTgt spid="172"/>
                                        </p:tgtEl>
                                      </p:cBhvr>
                                    </p:animEffect>
                                  </p:childTnLst>
                                </p:cTn>
                              </p:par>
                            </p:childTnLst>
                          </p:cTn>
                        </p:par>
                        <p:par>
                          <p:cTn id="49" fill="hold">
                            <p:stCondLst>
                              <p:cond delay="1000"/>
                            </p:stCondLst>
                            <p:childTnLst>
                              <p:par>
                                <p:cTn id="50" presetID="10" presetClass="entr" fill="hold" grpId="7" nodeType="afterEffect">
                                  <p:stCondLst>
                                    <p:cond delay="0"/>
                                  </p:stCondLst>
                                  <p:iterate>
                                    <p:tmAbs val="0"/>
                                  </p:iterate>
                                  <p:childTnLst>
                                    <p:set>
                                      <p:cBhvr>
                                        <p:cTn id="51" fill="hold"/>
                                        <p:tgtEl>
                                          <p:spTgt spid="171"/>
                                        </p:tgtEl>
                                        <p:attrNameLst>
                                          <p:attrName>style.visibility</p:attrName>
                                        </p:attrNameLst>
                                      </p:cBhvr>
                                      <p:to>
                                        <p:strVal val="visible"/>
                                      </p:to>
                                    </p:set>
                                    <p:animEffect transition="in" filter="fade">
                                      <p:cBhvr>
                                        <p:cTn id="52"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1" build="p" bldLvl="5" animBg="1" advAuto="0"/>
      <p:bldP spid="167" grpId="5" animBg="1" advAuto="0"/>
      <p:bldP spid="168" grpId="3" animBg="1" advAuto="0"/>
      <p:bldP spid="169" grpId="4" animBg="1" advAuto="0"/>
      <p:bldP spid="170" grpId="2" animBg="1" advAuto="0"/>
      <p:bldP spid="171" grpId="7" animBg="1" advAuto="0"/>
      <p:bldP spid="172" grpId="6"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Artificial Selection and food crops"/>
          <p:cNvSpPr txBox="1">
            <a:spLocks noGrp="1"/>
          </p:cNvSpPr>
          <p:nvPr>
            <p:ph type="title"/>
          </p:nvPr>
        </p:nvSpPr>
        <p:spPr>
          <a:prstGeom prst="rect">
            <a:avLst/>
          </a:prstGeom>
        </p:spPr>
        <p:txBody>
          <a:bodyPr/>
          <a:lstStyle>
            <a:lvl1pPr defTabSz="496570">
              <a:defRPr sz="3825" spc="612"/>
            </a:lvl1pPr>
          </a:lstStyle>
          <a:p>
            <a:r>
              <a:t>Artificial Selection and food crops</a:t>
            </a:r>
          </a:p>
        </p:txBody>
      </p:sp>
      <p:sp>
        <p:nvSpPr>
          <p:cNvPr id="175" name="Some reasons why farmers selectively breed crops:…"/>
          <p:cNvSpPr txBox="1">
            <a:spLocks noGrp="1"/>
          </p:cNvSpPr>
          <p:nvPr>
            <p:ph type="body" idx="1"/>
          </p:nvPr>
        </p:nvSpPr>
        <p:spPr>
          <a:prstGeom prst="rect">
            <a:avLst/>
          </a:prstGeom>
        </p:spPr>
        <p:txBody>
          <a:bodyPr/>
          <a:lstStyle/>
          <a:p>
            <a:r>
              <a:t>Some reasons why farmers selectively breed crops:</a:t>
            </a:r>
          </a:p>
          <a:p>
            <a:pPr lvl="1">
              <a:spcBef>
                <a:spcPts val="1000"/>
              </a:spcBef>
            </a:pPr>
            <a:r>
              <a:t>To increase nutritional value</a:t>
            </a:r>
          </a:p>
          <a:p>
            <a:pPr lvl="1">
              <a:spcBef>
                <a:spcPts val="1000"/>
              </a:spcBef>
            </a:pPr>
            <a:r>
              <a:t>To increase the production at harvest</a:t>
            </a:r>
          </a:p>
          <a:p>
            <a:pPr lvl="1">
              <a:spcBef>
                <a:spcPts val="1000"/>
              </a:spcBef>
            </a:pPr>
            <a:r>
              <a:t>To decrease time until harvest</a:t>
            </a:r>
          </a:p>
          <a:p>
            <a:pPr lvl="1">
              <a:spcBef>
                <a:spcPts val="1000"/>
              </a:spcBef>
            </a:pPr>
            <a:r>
              <a:t>To be drought-resistant or pest-resistant</a:t>
            </a:r>
          </a:p>
          <a:p>
            <a:pPr lvl="1">
              <a:spcBef>
                <a:spcPts val="1000"/>
              </a:spcBef>
            </a:pPr>
            <a:r>
              <a:t>To make animals more docile</a:t>
            </a:r>
          </a:p>
          <a:p>
            <a:pPr>
              <a:spcBef>
                <a:spcPts val="1000"/>
              </a:spcBef>
            </a:pPr>
            <a:r>
              <a:t>Can you think of any more?</a:t>
            </a:r>
          </a:p>
        </p:txBody>
      </p:sp>
      <p:pic>
        <p:nvPicPr>
          <p:cNvPr id="176" name="main-qimg-15a6fce3b9c01a85a11a4b2f195a42af.jpg" descr="main-qimg-15a6fce3b9c01a85a11a4b2f195a42af.jpg"/>
          <p:cNvPicPr>
            <a:picLocks noChangeAspect="1"/>
          </p:cNvPicPr>
          <p:nvPr/>
        </p:nvPicPr>
        <p:blipFill>
          <a:blip r:embed="rId3"/>
          <a:stretch>
            <a:fillRect/>
          </a:stretch>
        </p:blipFill>
        <p:spPr>
          <a:xfrm>
            <a:off x="9733215" y="7228741"/>
            <a:ext cx="3115958" cy="2075580"/>
          </a:xfrm>
          <a:prstGeom prst="rect">
            <a:avLst/>
          </a:prstGeom>
          <a:ln w="12700">
            <a:miter lim="400000"/>
          </a:ln>
        </p:spPr>
      </p:pic>
      <p:pic>
        <p:nvPicPr>
          <p:cNvPr id="177" name="42ae2d145ddd8555e9c2a7a1da9c8d0f.jpg" descr="42ae2d145ddd8555e9c2a7a1da9c8d0f.jpg"/>
          <p:cNvPicPr>
            <a:picLocks noChangeAspect="1"/>
          </p:cNvPicPr>
          <p:nvPr/>
        </p:nvPicPr>
        <p:blipFill>
          <a:blip r:embed="rId4"/>
          <a:stretch>
            <a:fillRect/>
          </a:stretch>
        </p:blipFill>
        <p:spPr>
          <a:xfrm>
            <a:off x="10099021" y="1310541"/>
            <a:ext cx="2384346" cy="1788259"/>
          </a:xfrm>
          <a:prstGeom prst="rect">
            <a:avLst/>
          </a:prstGeom>
          <a:ln w="12700">
            <a:miter lim="400000"/>
          </a:ln>
        </p:spPr>
      </p:pic>
      <p:pic>
        <p:nvPicPr>
          <p:cNvPr id="178" name="merino.png" descr="merino.png"/>
          <p:cNvPicPr>
            <a:picLocks noChangeAspect="1"/>
          </p:cNvPicPr>
          <p:nvPr/>
        </p:nvPicPr>
        <p:blipFill>
          <a:blip r:embed="rId5"/>
          <a:stretch>
            <a:fillRect/>
          </a:stretch>
        </p:blipFill>
        <p:spPr>
          <a:xfrm>
            <a:off x="9250309" y="3878927"/>
            <a:ext cx="3547993" cy="1995746"/>
          </a:xfrm>
          <a:prstGeom prst="rect">
            <a:avLst/>
          </a:prstGeom>
          <a:ln w="12700">
            <a:miter lim="400000"/>
          </a:ln>
        </p:spPr>
      </p:pic>
      <p:sp>
        <p:nvSpPr>
          <p:cNvPr id="179" name="merino sheep"/>
          <p:cNvSpPr txBox="1"/>
          <p:nvPr/>
        </p:nvSpPr>
        <p:spPr>
          <a:xfrm>
            <a:off x="10266032" y="5307942"/>
            <a:ext cx="254089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Avenir Heavy"/>
                <a:ea typeface="Avenir Heavy"/>
                <a:cs typeface="Avenir Heavy"/>
                <a:sym typeface="Avenir Heavy"/>
              </a:defRPr>
            </a:lvl1pPr>
          </a:lstStyle>
          <a:p>
            <a:r>
              <a:t>merino sheep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75">
                                            <p:bg/>
                                          </p:spTgt>
                                        </p:tgtEl>
                                        <p:attrNameLst>
                                          <p:attrName>style.visibility</p:attrName>
                                        </p:attrNameLst>
                                      </p:cBhvr>
                                      <p:to>
                                        <p:strVal val="visible"/>
                                      </p:to>
                                    </p:set>
                                    <p:animEffect transition="in" filter="fade">
                                      <p:cBhvr>
                                        <p:cTn id="7" dur="1000"/>
                                        <p:tgtEl>
                                          <p:spTgt spid="175">
                                            <p:bg/>
                                          </p:spTgt>
                                        </p:tgtEl>
                                      </p:cBhvr>
                                    </p:animEffect>
                                  </p:childTnLst>
                                </p:cTn>
                              </p:par>
                              <p:par>
                                <p:cTn id="8" presetID="10" presetClass="entr" presetSubtype="0" fill="hold" grpId="1" nodeType="withEffect">
                                  <p:stCondLst>
                                    <p:cond delay="0"/>
                                  </p:stCondLst>
                                  <p:iterate>
                                    <p:tmAbs val="0"/>
                                  </p:iterate>
                                  <p:childTnLst>
                                    <p:set>
                                      <p:cBhvr>
                                        <p:cTn id="9" fill="hold"/>
                                        <p:tgtEl>
                                          <p:spTgt spid="175">
                                            <p:txEl>
                                              <p:pRg st="0" end="0"/>
                                            </p:txEl>
                                          </p:spTgt>
                                        </p:tgtEl>
                                        <p:attrNameLst>
                                          <p:attrName>style.visibility</p:attrName>
                                        </p:attrNameLst>
                                      </p:cBhvr>
                                      <p:to>
                                        <p:strVal val="visible"/>
                                      </p:to>
                                    </p:set>
                                    <p:animEffect transition="in" filter="fade">
                                      <p:cBhvr>
                                        <p:cTn id="10" dur="1000"/>
                                        <p:tgtEl>
                                          <p:spTgt spid="17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175">
                                            <p:txEl>
                                              <p:pRg st="1" end="1"/>
                                            </p:txEl>
                                          </p:spTgt>
                                        </p:tgtEl>
                                        <p:attrNameLst>
                                          <p:attrName>style.visibility</p:attrName>
                                        </p:attrNameLst>
                                      </p:cBhvr>
                                      <p:to>
                                        <p:strVal val="visible"/>
                                      </p:to>
                                    </p:set>
                                    <p:animEffect transition="in" filter="fade">
                                      <p:cBhvr>
                                        <p:cTn id="15" dur="1000"/>
                                        <p:tgtEl>
                                          <p:spTgt spid="17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175">
                                            <p:txEl>
                                              <p:pRg st="2" end="2"/>
                                            </p:txEl>
                                          </p:spTgt>
                                        </p:tgtEl>
                                        <p:attrNameLst>
                                          <p:attrName>style.visibility</p:attrName>
                                        </p:attrNameLst>
                                      </p:cBhvr>
                                      <p:to>
                                        <p:strVal val="visible"/>
                                      </p:to>
                                    </p:set>
                                    <p:animEffect transition="in" filter="fade">
                                      <p:cBhvr>
                                        <p:cTn id="20" dur="1000"/>
                                        <p:tgtEl>
                                          <p:spTgt spid="17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2" nodeType="clickEffect">
                                  <p:stCondLst>
                                    <p:cond delay="0"/>
                                  </p:stCondLst>
                                  <p:iterate>
                                    <p:tmAbs val="0"/>
                                  </p:iterate>
                                  <p:childTnLst>
                                    <p:set>
                                      <p:cBhvr>
                                        <p:cTn id="24" fill="hold"/>
                                        <p:tgtEl>
                                          <p:spTgt spid="177"/>
                                        </p:tgtEl>
                                        <p:attrNameLst>
                                          <p:attrName>style.visibility</p:attrName>
                                        </p:attrNameLst>
                                      </p:cBhvr>
                                      <p:to>
                                        <p:strVal val="visible"/>
                                      </p:to>
                                    </p:set>
                                    <p:animEffect transition="in" filter="fade">
                                      <p:cBhvr>
                                        <p:cTn id="25" dur="1000"/>
                                        <p:tgtEl>
                                          <p:spTgt spid="17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3" nodeType="clickEffect">
                                  <p:stCondLst>
                                    <p:cond delay="0"/>
                                  </p:stCondLst>
                                  <p:iterate>
                                    <p:tmAbs val="0"/>
                                  </p:iterate>
                                  <p:childTnLst>
                                    <p:set>
                                      <p:cBhvr>
                                        <p:cTn id="29" fill="hold"/>
                                        <p:tgtEl>
                                          <p:spTgt spid="17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4" nodeType="afterEffect">
                                  <p:stCondLst>
                                    <p:cond delay="0"/>
                                  </p:stCondLst>
                                  <p:iterate>
                                    <p:tmAbs val="0"/>
                                  </p:iterate>
                                  <p:childTnLst>
                                    <p:set>
                                      <p:cBhvr>
                                        <p:cTn id="32" fill="hold"/>
                                        <p:tgtEl>
                                          <p:spTgt spid="1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fill="hold" grpId="1" nodeType="clickEffect">
                                  <p:stCondLst>
                                    <p:cond delay="0"/>
                                  </p:stCondLst>
                                  <p:iterate>
                                    <p:tmAbs val="0"/>
                                  </p:iterate>
                                  <p:childTnLst>
                                    <p:set>
                                      <p:cBhvr>
                                        <p:cTn id="36" fill="hold"/>
                                        <p:tgtEl>
                                          <p:spTgt spid="175">
                                            <p:txEl>
                                              <p:pRg st="3" end="3"/>
                                            </p:txEl>
                                          </p:spTgt>
                                        </p:tgtEl>
                                        <p:attrNameLst>
                                          <p:attrName>style.visibility</p:attrName>
                                        </p:attrNameLst>
                                      </p:cBhvr>
                                      <p:to>
                                        <p:strVal val="visible"/>
                                      </p:to>
                                    </p:set>
                                    <p:animEffect transition="in" filter="fade">
                                      <p:cBhvr>
                                        <p:cTn id="37" dur="1000"/>
                                        <p:tgtEl>
                                          <p:spTgt spid="17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grpId="5" nodeType="clickEffect">
                                  <p:stCondLst>
                                    <p:cond delay="0"/>
                                  </p:stCondLst>
                                  <p:iterate>
                                    <p:tmAbs val="0"/>
                                  </p:iterate>
                                  <p:childTnLst>
                                    <p:set>
                                      <p:cBhvr>
                                        <p:cTn id="41" fill="hold"/>
                                        <p:tgtEl>
                                          <p:spTgt spid="176"/>
                                        </p:tgtEl>
                                        <p:attrNameLst>
                                          <p:attrName>style.visibility</p:attrName>
                                        </p:attrNameLst>
                                      </p:cBhvr>
                                      <p:to>
                                        <p:strVal val="visible"/>
                                      </p:to>
                                    </p:set>
                                    <p:animEffect transition="in" filter="fade">
                                      <p:cBhvr>
                                        <p:cTn id="42" dur="1000"/>
                                        <p:tgtEl>
                                          <p:spTgt spid="17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1" nodeType="clickEffect">
                                  <p:stCondLst>
                                    <p:cond delay="0"/>
                                  </p:stCondLst>
                                  <p:iterate>
                                    <p:tmAbs val="0"/>
                                  </p:iterate>
                                  <p:childTnLst>
                                    <p:set>
                                      <p:cBhvr>
                                        <p:cTn id="46" fill="hold"/>
                                        <p:tgtEl>
                                          <p:spTgt spid="175">
                                            <p:txEl>
                                              <p:pRg st="4" end="4"/>
                                            </p:txEl>
                                          </p:spTgt>
                                        </p:tgtEl>
                                        <p:attrNameLst>
                                          <p:attrName>style.visibility</p:attrName>
                                        </p:attrNameLst>
                                      </p:cBhvr>
                                      <p:to>
                                        <p:strVal val="visible"/>
                                      </p:to>
                                    </p:set>
                                    <p:animEffect transition="in" filter="fade">
                                      <p:cBhvr>
                                        <p:cTn id="47" dur="1000"/>
                                        <p:tgtEl>
                                          <p:spTgt spid="17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1" nodeType="clickEffect">
                                  <p:stCondLst>
                                    <p:cond delay="0"/>
                                  </p:stCondLst>
                                  <p:iterate>
                                    <p:tmAbs val="0"/>
                                  </p:iterate>
                                  <p:childTnLst>
                                    <p:set>
                                      <p:cBhvr>
                                        <p:cTn id="51" fill="hold"/>
                                        <p:tgtEl>
                                          <p:spTgt spid="175">
                                            <p:txEl>
                                              <p:pRg st="5" end="5"/>
                                            </p:txEl>
                                          </p:spTgt>
                                        </p:tgtEl>
                                        <p:attrNameLst>
                                          <p:attrName>style.visibility</p:attrName>
                                        </p:attrNameLst>
                                      </p:cBhvr>
                                      <p:to>
                                        <p:strVal val="visible"/>
                                      </p:to>
                                    </p:set>
                                    <p:animEffect transition="in" filter="fade">
                                      <p:cBhvr>
                                        <p:cTn id="52" dur="1000"/>
                                        <p:tgtEl>
                                          <p:spTgt spid="17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grpId="1" nodeType="clickEffect">
                                  <p:stCondLst>
                                    <p:cond delay="0"/>
                                  </p:stCondLst>
                                  <p:iterate>
                                    <p:tmAbs val="0"/>
                                  </p:iterate>
                                  <p:childTnLst>
                                    <p:set>
                                      <p:cBhvr>
                                        <p:cTn id="56" fill="hold"/>
                                        <p:tgtEl>
                                          <p:spTgt spid="175">
                                            <p:txEl>
                                              <p:pRg st="6" end="6"/>
                                            </p:txEl>
                                          </p:spTgt>
                                        </p:tgtEl>
                                        <p:attrNameLst>
                                          <p:attrName>style.visibility</p:attrName>
                                        </p:attrNameLst>
                                      </p:cBhvr>
                                      <p:to>
                                        <p:strVal val="visible"/>
                                      </p:to>
                                    </p:set>
                                    <p:animEffect transition="in" filter="fade">
                                      <p:cBhvr>
                                        <p:cTn id="57" dur="1000"/>
                                        <p:tgtEl>
                                          <p:spTgt spid="1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1" build="p" bldLvl="5" animBg="1" advAuto="0"/>
      <p:bldP spid="176" grpId="5" animBg="1" advAuto="0"/>
      <p:bldP spid="177" grpId="2" animBg="1" advAuto="0"/>
      <p:bldP spid="178" grpId="3" animBg="1" advAuto="0"/>
      <p:bldP spid="179"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Natural selection vs artificial selection"/>
          <p:cNvSpPr txBox="1">
            <a:spLocks noGrp="1"/>
          </p:cNvSpPr>
          <p:nvPr>
            <p:ph type="title"/>
          </p:nvPr>
        </p:nvSpPr>
        <p:spPr>
          <a:xfrm>
            <a:off x="437703" y="432345"/>
            <a:ext cx="12129394" cy="701676"/>
          </a:xfrm>
          <a:prstGeom prst="rect">
            <a:avLst/>
          </a:prstGeom>
        </p:spPr>
        <p:txBody>
          <a:bodyPr/>
          <a:lstStyle>
            <a:lvl1pPr algn="ctr">
              <a:defRPr sz="3200" spc="512"/>
            </a:lvl1pPr>
          </a:lstStyle>
          <a:p>
            <a:r>
              <a:t>Natural selection vs artificial selection</a:t>
            </a:r>
          </a:p>
        </p:txBody>
      </p:sp>
      <p:sp>
        <p:nvSpPr>
          <p:cNvPr id="188" name="Process by which organisms that are best suited to their environment, have higher rates of survival and reproduction."/>
          <p:cNvSpPr txBox="1">
            <a:spLocks noGrp="1"/>
          </p:cNvSpPr>
          <p:nvPr>
            <p:ph type="body" sz="quarter" idx="1"/>
          </p:nvPr>
        </p:nvSpPr>
        <p:spPr>
          <a:xfrm>
            <a:off x="390971" y="2552700"/>
            <a:ext cx="5829698" cy="3408661"/>
          </a:xfrm>
          <a:prstGeom prst="rect">
            <a:avLst/>
          </a:prstGeom>
        </p:spPr>
        <p:txBody>
          <a:bodyPr/>
          <a:lstStyle/>
          <a:p>
            <a:pPr marL="437006" indent="-437006" defTabSz="543305">
              <a:spcBef>
                <a:spcPts val="3900"/>
              </a:spcBef>
              <a:defRPr sz="3348"/>
            </a:pPr>
            <a:r>
              <a:t>Process by which organisms that are </a:t>
            </a:r>
            <a:r>
              <a:rPr>
                <a:latin typeface="Avenir Heavy"/>
                <a:ea typeface="Avenir Heavy"/>
                <a:cs typeface="Avenir Heavy"/>
                <a:sym typeface="Avenir Heavy"/>
              </a:rPr>
              <a:t>best suited to their environment</a:t>
            </a:r>
            <a:r>
              <a:t>, have </a:t>
            </a:r>
            <a:r>
              <a:rPr>
                <a:latin typeface="Avenir Heavy"/>
                <a:ea typeface="Avenir Heavy"/>
                <a:cs typeface="Avenir Heavy"/>
                <a:sym typeface="Avenir Heavy"/>
              </a:rPr>
              <a:t>higher rates</a:t>
            </a:r>
            <a:r>
              <a:t> of </a:t>
            </a:r>
            <a:r>
              <a:rPr>
                <a:latin typeface="Avenir Heavy"/>
                <a:ea typeface="Avenir Heavy"/>
                <a:cs typeface="Avenir Heavy"/>
                <a:sym typeface="Avenir Heavy"/>
              </a:rPr>
              <a:t>survival</a:t>
            </a:r>
            <a:r>
              <a:t> and </a:t>
            </a:r>
            <a:r>
              <a:rPr>
                <a:latin typeface="Avenir Heavy"/>
                <a:ea typeface="Avenir Heavy"/>
                <a:cs typeface="Avenir Heavy"/>
                <a:sym typeface="Avenir Heavy"/>
              </a:rPr>
              <a:t>reproduction</a:t>
            </a:r>
            <a:r>
              <a:t>.</a:t>
            </a:r>
          </a:p>
        </p:txBody>
      </p:sp>
      <p:sp>
        <p:nvSpPr>
          <p:cNvPr id="189" name="Process where humans exert selective pressure on a population in order to improve or modify particular desirable traits"/>
          <p:cNvSpPr txBox="1"/>
          <p:nvPr/>
        </p:nvSpPr>
        <p:spPr>
          <a:xfrm>
            <a:off x="6652716" y="2552700"/>
            <a:ext cx="5829698" cy="340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469900" indent="-469900" algn="l">
              <a:spcBef>
                <a:spcPts val="4200"/>
              </a:spcBef>
              <a:buSzPct val="90000"/>
              <a:buChar char="•"/>
              <a:defRPr sz="3600"/>
            </a:pPr>
            <a:r>
              <a:t>Process where </a:t>
            </a:r>
            <a:r>
              <a:rPr>
                <a:latin typeface="Avenir Heavy"/>
                <a:ea typeface="Avenir Heavy"/>
                <a:cs typeface="Avenir Heavy"/>
                <a:sym typeface="Avenir Heavy"/>
              </a:rPr>
              <a:t>humans</a:t>
            </a:r>
            <a:r>
              <a:t> exert selective pressure on a population in order to </a:t>
            </a:r>
            <a:r>
              <a:rPr>
                <a:latin typeface="Avenir Heavy"/>
                <a:ea typeface="Avenir Heavy"/>
                <a:cs typeface="Avenir Heavy"/>
                <a:sym typeface="Avenir Heavy"/>
              </a:rPr>
              <a:t>improve</a:t>
            </a:r>
            <a:r>
              <a:t> or </a:t>
            </a:r>
            <a:r>
              <a:rPr>
                <a:latin typeface="Avenir Heavy"/>
                <a:ea typeface="Avenir Heavy"/>
                <a:cs typeface="Avenir Heavy"/>
                <a:sym typeface="Avenir Heavy"/>
              </a:rPr>
              <a:t>modify</a:t>
            </a:r>
            <a:r>
              <a:t> particular </a:t>
            </a:r>
            <a:r>
              <a:rPr>
                <a:latin typeface="Avenir Heavy"/>
                <a:ea typeface="Avenir Heavy"/>
                <a:cs typeface="Avenir Heavy"/>
                <a:sym typeface="Avenir Heavy"/>
              </a:rPr>
              <a:t>desirable traits</a:t>
            </a:r>
          </a:p>
        </p:txBody>
      </p:sp>
      <p:sp>
        <p:nvSpPr>
          <p:cNvPr id="190" name="Natural selection"/>
          <p:cNvSpPr txBox="1"/>
          <p:nvPr/>
        </p:nvSpPr>
        <p:spPr>
          <a:xfrm>
            <a:off x="437703" y="1670322"/>
            <a:ext cx="5736234"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3200" cap="all" spc="512"/>
            </a:lvl1pPr>
          </a:lstStyle>
          <a:p>
            <a:r>
              <a:t>Natural selection</a:t>
            </a:r>
          </a:p>
        </p:txBody>
      </p:sp>
      <p:sp>
        <p:nvSpPr>
          <p:cNvPr id="191" name="Artificial selection"/>
          <p:cNvSpPr txBox="1"/>
          <p:nvPr/>
        </p:nvSpPr>
        <p:spPr>
          <a:xfrm>
            <a:off x="6699448" y="1670322"/>
            <a:ext cx="5736234"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3200" cap="all" spc="512"/>
            </a:lvl1pPr>
          </a:lstStyle>
          <a:p>
            <a:r>
              <a:t>Artificial selection</a:t>
            </a:r>
          </a:p>
        </p:txBody>
      </p:sp>
      <p:pic>
        <p:nvPicPr>
          <p:cNvPr id="192" name="170426-wild-boars-fight-isis-feature.jpg" descr="170426-wild-boars-fight-isis-feature.jpg"/>
          <p:cNvPicPr>
            <a:picLocks noChangeAspect="1"/>
          </p:cNvPicPr>
          <p:nvPr/>
        </p:nvPicPr>
        <p:blipFill>
          <a:blip r:embed="rId2"/>
          <a:stretch>
            <a:fillRect/>
          </a:stretch>
        </p:blipFill>
        <p:spPr>
          <a:xfrm>
            <a:off x="623020" y="6142062"/>
            <a:ext cx="5365600" cy="3577066"/>
          </a:xfrm>
          <a:prstGeom prst="rect">
            <a:avLst/>
          </a:prstGeom>
          <a:ln w="12700">
            <a:miter lim="400000"/>
          </a:ln>
        </p:spPr>
      </p:pic>
      <p:pic>
        <p:nvPicPr>
          <p:cNvPr id="193" name="1*mJwWnFmmU3bECaw4k9UO3w.jpeg" descr="1*mJwWnFmmU3bECaw4k9UO3w.jpeg"/>
          <p:cNvPicPr>
            <a:picLocks noChangeAspect="1"/>
          </p:cNvPicPr>
          <p:nvPr/>
        </p:nvPicPr>
        <p:blipFill>
          <a:blip r:embed="rId3"/>
          <a:stretch>
            <a:fillRect/>
          </a:stretch>
        </p:blipFill>
        <p:spPr>
          <a:xfrm>
            <a:off x="7534268" y="6226264"/>
            <a:ext cx="5114269" cy="3408662"/>
          </a:xfrm>
          <a:prstGeom prst="rect">
            <a:avLst/>
          </a:prstGeom>
          <a:ln w="12700">
            <a:miter lim="400000"/>
          </a:ln>
        </p:spPr>
      </p:pic>
      <p:pic>
        <p:nvPicPr>
          <p:cNvPr id="194" name="uIVxpzsfWdLKkuP-800x450-noPad.jpg" descr="uIVxpzsfWdLKkuP-800x450-noPad.jpg"/>
          <p:cNvPicPr>
            <a:picLocks noChangeAspect="1"/>
          </p:cNvPicPr>
          <p:nvPr/>
        </p:nvPicPr>
        <p:blipFill>
          <a:blip r:embed="rId4"/>
          <a:stretch>
            <a:fillRect/>
          </a:stretch>
        </p:blipFill>
        <p:spPr>
          <a:xfrm>
            <a:off x="6629400" y="6142062"/>
            <a:ext cx="3122486" cy="17563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Artificial Selection"/>
          <p:cNvSpPr txBox="1">
            <a:spLocks noGrp="1"/>
          </p:cNvSpPr>
          <p:nvPr>
            <p:ph type="title"/>
          </p:nvPr>
        </p:nvSpPr>
        <p:spPr>
          <a:xfrm>
            <a:off x="660400" y="330200"/>
            <a:ext cx="11684000" cy="1422400"/>
          </a:xfrm>
          <a:prstGeom prst="rect">
            <a:avLst/>
          </a:prstGeom>
        </p:spPr>
        <p:txBody>
          <a:bodyPr/>
          <a:lstStyle/>
          <a:p>
            <a:r>
              <a:t>Artificial Selection</a:t>
            </a:r>
          </a:p>
        </p:txBody>
      </p:sp>
      <p:sp>
        <p:nvSpPr>
          <p:cNvPr id="197" name="Over 2500 years farmers have cultivated numerous crops including broccoli, kale and cauliflower from wild mustard…"/>
          <p:cNvSpPr txBox="1">
            <a:spLocks noGrp="1"/>
          </p:cNvSpPr>
          <p:nvPr>
            <p:ph type="body" sz="half" idx="1"/>
          </p:nvPr>
        </p:nvSpPr>
        <p:spPr>
          <a:xfrm>
            <a:off x="660400" y="1390650"/>
            <a:ext cx="5518051" cy="7621057"/>
          </a:xfrm>
          <a:prstGeom prst="rect">
            <a:avLst/>
          </a:prstGeom>
        </p:spPr>
        <p:txBody>
          <a:bodyPr/>
          <a:lstStyle/>
          <a:p>
            <a:pPr>
              <a:defRPr sz="3300"/>
            </a:pPr>
            <a:r>
              <a:t>Over 2500 years farmers have cultivated numerous crops including broccoli, kale and cauliflower from </a:t>
            </a:r>
            <a:r>
              <a:rPr>
                <a:latin typeface="Avenir Heavy"/>
                <a:ea typeface="Avenir Heavy"/>
                <a:cs typeface="Avenir Heavy"/>
                <a:sym typeface="Avenir Heavy"/>
              </a:rPr>
              <a:t>wild mustard </a:t>
            </a:r>
          </a:p>
          <a:p>
            <a:pPr>
              <a:defRPr sz="3300"/>
            </a:pPr>
            <a:r>
              <a:t>Although they are the same species, these various crops are </a:t>
            </a:r>
            <a:r>
              <a:rPr>
                <a:latin typeface="Avenir Heavy"/>
                <a:ea typeface="Avenir Heavy"/>
                <a:cs typeface="Avenir Heavy"/>
                <a:sym typeface="Avenir Heavy"/>
              </a:rPr>
              <a:t>cultivars</a:t>
            </a:r>
            <a:r>
              <a:t> - different varieties bred to have desirable qualities for human purposes</a:t>
            </a:r>
          </a:p>
        </p:txBody>
      </p:sp>
      <p:pic>
        <p:nvPicPr>
          <p:cNvPr id="198" name="c15_fig05.jpg" descr="c15_fig05.jpg"/>
          <p:cNvPicPr>
            <a:picLocks noChangeAspect="1"/>
          </p:cNvPicPr>
          <p:nvPr/>
        </p:nvPicPr>
        <p:blipFill>
          <a:blip r:embed="rId2"/>
          <a:stretch>
            <a:fillRect/>
          </a:stretch>
        </p:blipFill>
        <p:spPr>
          <a:xfrm>
            <a:off x="6385454" y="1256339"/>
            <a:ext cx="6282796" cy="825692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7"/>
                                        </p:tgtEl>
                                        <p:attrNameLst>
                                          <p:attrName>style.visibility</p:attrName>
                                        </p:attrNameLst>
                                      </p:cBhvr>
                                      <p:to>
                                        <p:strVal val="visible"/>
                                      </p:to>
                                    </p:set>
                                    <p:animEffect transition="in" filter="fade">
                                      <p:cBhvr>
                                        <p:cTn id="7"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Dog Breeds"/>
          <p:cNvSpPr txBox="1">
            <a:spLocks noGrp="1"/>
          </p:cNvSpPr>
          <p:nvPr>
            <p:ph type="title"/>
          </p:nvPr>
        </p:nvSpPr>
        <p:spPr>
          <a:prstGeom prst="rect">
            <a:avLst/>
          </a:prstGeom>
        </p:spPr>
        <p:txBody>
          <a:bodyPr/>
          <a:lstStyle/>
          <a:p>
            <a:r>
              <a:t>Dog Breeds</a:t>
            </a:r>
          </a:p>
        </p:txBody>
      </p:sp>
      <p:pic>
        <p:nvPicPr>
          <p:cNvPr id="201" name="wldpresa1_rm_00110547_2400.jpg" descr="wldpresa1_rm_00110547_2400.jpg"/>
          <p:cNvPicPr>
            <a:picLocks noChangeAspect="1"/>
          </p:cNvPicPr>
          <p:nvPr/>
        </p:nvPicPr>
        <p:blipFill>
          <a:blip r:embed="rId2"/>
          <a:stretch>
            <a:fillRect/>
          </a:stretch>
        </p:blipFill>
        <p:spPr>
          <a:xfrm>
            <a:off x="7208310" y="1879600"/>
            <a:ext cx="6075890" cy="4060146"/>
          </a:xfrm>
          <a:prstGeom prst="rect">
            <a:avLst/>
          </a:prstGeom>
          <a:ln w="12700">
            <a:miter lim="400000"/>
          </a:ln>
        </p:spPr>
      </p:pic>
      <p:pic>
        <p:nvPicPr>
          <p:cNvPr id="202" name="Image" descr="Image"/>
          <p:cNvPicPr>
            <a:picLocks noChangeAspect="1"/>
          </p:cNvPicPr>
          <p:nvPr/>
        </p:nvPicPr>
        <p:blipFill>
          <a:blip r:embed="rId3"/>
          <a:stretch>
            <a:fillRect/>
          </a:stretch>
        </p:blipFill>
        <p:spPr>
          <a:xfrm>
            <a:off x="3441700" y="6102350"/>
            <a:ext cx="9829800" cy="3594100"/>
          </a:xfrm>
          <a:prstGeom prst="rect">
            <a:avLst/>
          </a:prstGeom>
          <a:ln w="12700">
            <a:miter lim="400000"/>
          </a:ln>
        </p:spPr>
      </p:pic>
      <p:sp>
        <p:nvSpPr>
          <p:cNvPr id="203" name="Dogs have been selectively bread over 15,000 years…"/>
          <p:cNvSpPr txBox="1">
            <a:spLocks noGrp="1"/>
          </p:cNvSpPr>
          <p:nvPr>
            <p:ph type="body" sz="half" idx="1"/>
          </p:nvPr>
        </p:nvSpPr>
        <p:spPr>
          <a:xfrm>
            <a:off x="609599" y="1534872"/>
            <a:ext cx="6483153" cy="4749602"/>
          </a:xfrm>
          <a:prstGeom prst="rect">
            <a:avLst/>
          </a:prstGeom>
        </p:spPr>
        <p:txBody>
          <a:bodyPr/>
          <a:lstStyle/>
          <a:p>
            <a:pPr marL="394715" indent="-394715" defTabSz="490727">
              <a:spcBef>
                <a:spcPts val="3500"/>
              </a:spcBef>
              <a:defRPr sz="3024"/>
            </a:pPr>
            <a:r>
              <a:t>Dogs have been selectively bread over 15,000 years</a:t>
            </a:r>
          </a:p>
          <a:p>
            <a:pPr marL="394715" indent="-394715" defTabSz="490727">
              <a:spcBef>
                <a:spcPts val="3500"/>
              </a:spcBef>
              <a:defRPr sz="3024"/>
            </a:pPr>
            <a:r>
              <a:t>Starting from wolves, dogs were initially bread to hunt</a:t>
            </a:r>
          </a:p>
          <a:p>
            <a:pPr marL="789431" lvl="1" indent="-394715" defTabSz="490727">
              <a:spcBef>
                <a:spcPts val="0"/>
              </a:spcBef>
              <a:defRPr sz="3024"/>
            </a:pPr>
            <a:r>
              <a:t>Hunting: producing hounds, terriers and retrievers</a:t>
            </a:r>
          </a:p>
          <a:p>
            <a:pPr marL="789431" lvl="1" indent="-394715" defTabSz="490727">
              <a:spcBef>
                <a:spcPts val="0"/>
              </a:spcBef>
              <a:defRPr sz="3024"/>
            </a:pPr>
            <a:r>
              <a:t>Farming: producing guard dogs and herd dogs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stretch>
            <a:fillRect/>
          </a:stretch>
        </p:blipFill>
        <p:spPr>
          <a:xfrm>
            <a:off x="241300" y="190500"/>
            <a:ext cx="12508161" cy="93726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Why are there so many apples?"/>
          <p:cNvSpPr txBox="1">
            <a:spLocks noGrp="1"/>
          </p:cNvSpPr>
          <p:nvPr>
            <p:ph type="title"/>
          </p:nvPr>
        </p:nvSpPr>
        <p:spPr>
          <a:prstGeom prst="rect">
            <a:avLst/>
          </a:prstGeom>
        </p:spPr>
        <p:txBody>
          <a:bodyPr/>
          <a:lstStyle>
            <a:lvl1pPr defTabSz="554990">
              <a:defRPr sz="4275" spc="683"/>
            </a:lvl1pPr>
          </a:lstStyle>
          <a:p>
            <a:r>
              <a:t>Why are there so many apples?</a:t>
            </a:r>
          </a:p>
        </p:txBody>
      </p:sp>
      <p:pic>
        <p:nvPicPr>
          <p:cNvPr id="208" name="Why are there so many types of apples - Theresa Doud.mp4" descr="Why are there so many types of apples - Theresa Doud.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462051" y="1989756"/>
            <a:ext cx="12080698" cy="679008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25348" fill="hold"/>
                                        <p:tgtEl>
                                          <p:spTgt spid="2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8"/>
                </p:tgtEl>
              </p:cMediaNode>
            </p:video>
          </p:childTnLst>
        </p:cTn>
      </p:par>
    </p:tnLst>
  </p:timing>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725</Words>
  <Application>Microsoft Macintosh PowerPoint</Application>
  <PresentationFormat>Custom</PresentationFormat>
  <Paragraphs>74</Paragraphs>
  <Slides>18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Avenir Book</vt:lpstr>
      <vt:lpstr>Avenir Heavy</vt:lpstr>
      <vt:lpstr>Avenir Light</vt:lpstr>
      <vt:lpstr>Avenir Medium</vt:lpstr>
      <vt:lpstr>Helvetica Neue</vt:lpstr>
      <vt:lpstr>Times Roman</vt:lpstr>
      <vt:lpstr>New_Template1</vt:lpstr>
      <vt:lpstr>Artificial Selection</vt:lpstr>
      <vt:lpstr>What is Artificial Selection?</vt:lpstr>
      <vt:lpstr>What is Artificial Selection?</vt:lpstr>
      <vt:lpstr>Artificial Selection and food crops</vt:lpstr>
      <vt:lpstr>Natural selection vs artificial selection</vt:lpstr>
      <vt:lpstr>Artificial Selection</vt:lpstr>
      <vt:lpstr>Dog Breeds</vt:lpstr>
      <vt:lpstr>PowerPoint Presentation</vt:lpstr>
      <vt:lpstr>Why are there so many apples?</vt:lpstr>
      <vt:lpstr>PowerPoint Presentation</vt:lpstr>
      <vt:lpstr>PowerPoint Presentation</vt:lpstr>
      <vt:lpstr>Radiation Mutagenesis</vt:lpstr>
      <vt:lpstr>Consequences of Artificial Selection</vt:lpstr>
      <vt:lpstr>Consequences of Artificial Selection</vt:lpstr>
      <vt:lpstr>Consequences of Artificial Selection</vt:lpstr>
      <vt:lpstr>Consequences of Artificial Selection</vt:lpstr>
      <vt:lpstr>Consequences of Artificial Selection</vt:lpstr>
      <vt:lpstr>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Selection</dc:title>
  <cp:lastModifiedBy>mkorbutt@gmail.com</cp:lastModifiedBy>
  <cp:revision>2</cp:revision>
  <dcterms:modified xsi:type="dcterms:W3CDTF">2020-06-02T20:42:27Z</dcterms:modified>
</cp:coreProperties>
</file>